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5" r:id="rId6"/>
    <p:sldId id="289" r:id="rId7"/>
    <p:sldId id="274" r:id="rId8"/>
    <p:sldId id="291" r:id="rId9"/>
    <p:sldId id="282" r:id="rId10"/>
    <p:sldId id="292" r:id="rId11"/>
    <p:sldId id="297" r:id="rId12"/>
    <p:sldId id="298" r:id="rId13"/>
    <p:sldId id="299" r:id="rId14"/>
    <p:sldId id="296" r:id="rId15"/>
    <p:sldId id="300" r:id="rId16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F"/>
    <a:srgbClr val="0098DB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4707" autoAdjust="0"/>
  </p:normalViewPr>
  <p:slideViewPr>
    <p:cSldViewPr snapToGrid="0">
      <p:cViewPr varScale="1">
        <p:scale>
          <a:sx n="143" d="100"/>
          <a:sy n="143" d="100"/>
        </p:scale>
        <p:origin x="-46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3/6/2017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1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  <a:lvl2pPr marL="900000">
              <a:defRPr/>
            </a:lvl2pPr>
            <a:lvl3pPr marL="1440000">
              <a:defRPr/>
            </a:lvl3pPr>
            <a:lvl4pPr marL="216000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876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45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964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580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532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60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-423589" y="335521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80702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5354623" y="4580702"/>
            <a:ext cx="364619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M. Lanucara, K.-J. Schulz, S. Kraft | ESOC | 08/03/2017 | Slide  </a:t>
            </a:r>
            <a:fld id="{AAE5426D-6246-4839-A94B-8FDDE539A0D4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1" r:id="rId2"/>
    <p:sldLayoutId id="2147483930" r:id="rId3"/>
    <p:sldLayoutId id="2147483943" r:id="rId4"/>
    <p:sldLayoutId id="2147483944" r:id="rId5"/>
    <p:sldLayoutId id="2147483945" r:id="rId6"/>
    <p:sldLayoutId id="2147483947" r:id="rId7"/>
    <p:sldLayoutId id="2147483948" r:id="rId8"/>
    <p:sldLayoutId id="2147483949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1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b="1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1095750" indent="-28575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693350" indent="-28575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Ø"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290950" indent="-28575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485368" y="963372"/>
            <a:ext cx="584956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Verdana"/>
                <a:ea typeface="+mj-ea"/>
                <a:cs typeface="Verdana"/>
              </a:rPr>
              <a:t>ESA's Ground Station Network </a:t>
            </a:r>
            <a:r>
              <a:rPr lang="en-US" sz="2800" b="1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rPr>
            </a:b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Prospects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for operations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/>
            </a:r>
            <a:b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</a:b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of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the Lagrange missions</a:t>
            </a:r>
            <a:endParaRPr lang="en-GB" sz="2400" b="1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519323" y="3403834"/>
            <a:ext cx="4531049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S. Kraft OPS-L </a:t>
            </a:r>
            <a:r>
              <a:rPr lang="en-GB" dirty="0" smtClean="0">
                <a:solidFill>
                  <a:schemeClr val="bg1"/>
                </a:solidFill>
              </a:rPr>
              <a:t>, K.-J. Schulz OPS-GS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19323" y="3829402"/>
            <a:ext cx="157286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08/03/2017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92" y="1138372"/>
            <a:ext cx="2033452" cy="151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04" y="2569788"/>
            <a:ext cx="3423994" cy="192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-20127"/>
            <a:ext cx="7174846" cy="769441"/>
          </a:xfrm>
        </p:spPr>
        <p:txBody>
          <a:bodyPr/>
          <a:lstStyle/>
          <a:p>
            <a:r>
              <a:rPr lang="en-GB" dirty="0"/>
              <a:t>Deep-space Optical Communication System (DOCS) In-Orbit Demonstration (IOD)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47655"/>
            <a:ext cx="5934324" cy="3702744"/>
          </a:xfrm>
        </p:spPr>
        <p:txBody>
          <a:bodyPr/>
          <a:lstStyle/>
          <a:p>
            <a:r>
              <a:rPr lang="en-US" dirty="0"/>
              <a:t>Onboard Terminal Design</a:t>
            </a:r>
          </a:p>
          <a:p>
            <a:pPr lvl="1"/>
            <a:r>
              <a:rPr lang="en-US" dirty="0"/>
              <a:t>20 cm onboard terminal with fine pointer only (no coarse pointer needed as spacecraft pointing is already very precise and stable for instrument operation)</a:t>
            </a:r>
          </a:p>
          <a:p>
            <a:pPr lvl="1"/>
            <a:r>
              <a:rPr lang="en-US" dirty="0"/>
              <a:t>4W laser transmitter</a:t>
            </a:r>
          </a:p>
          <a:p>
            <a:endParaRPr lang="en-US" dirty="0"/>
          </a:p>
          <a:p>
            <a:r>
              <a:rPr lang="en-US" dirty="0"/>
              <a:t>Ground Terminal Design</a:t>
            </a:r>
          </a:p>
          <a:p>
            <a:pPr lvl="1"/>
            <a:r>
              <a:rPr lang="en-US" dirty="0"/>
              <a:t>4m optical antenna for day and night operation</a:t>
            </a:r>
          </a:p>
          <a:p>
            <a:pPr lvl="1"/>
            <a:r>
              <a:rPr lang="en-US" dirty="0"/>
              <a:t>Photon counting receiver</a:t>
            </a:r>
          </a:p>
          <a:p>
            <a:pPr lvl="1"/>
            <a:r>
              <a:rPr lang="en-US" dirty="0"/>
              <a:t>5 kW uplink beacon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41" y="1062085"/>
            <a:ext cx="2414904" cy="154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35" y="2122522"/>
            <a:ext cx="1558582" cy="1308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4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17" y="673805"/>
            <a:ext cx="8632824" cy="3823200"/>
          </a:xfrm>
        </p:spPr>
        <p:txBody>
          <a:bodyPr/>
          <a:lstStyle/>
          <a:p>
            <a:r>
              <a:rPr lang="en-US" sz="1400" dirty="0"/>
              <a:t>ESOC/ESTRACK </a:t>
            </a:r>
            <a:r>
              <a:rPr lang="en-US" sz="1400" dirty="0" smtClean="0"/>
              <a:t>can support </a:t>
            </a:r>
            <a:r>
              <a:rPr lang="en-US" sz="1400" dirty="0"/>
              <a:t>SWE L1/L5 </a:t>
            </a:r>
            <a:r>
              <a:rPr lang="en-US" sz="1400" dirty="0" smtClean="0"/>
              <a:t>missions</a:t>
            </a:r>
          </a:p>
          <a:p>
            <a:pPr lvl="1"/>
            <a:r>
              <a:rPr lang="en-US" sz="1400" dirty="0" smtClean="0"/>
              <a:t>Planned developments can offer additional bandwidth to relax S/C communication system</a:t>
            </a:r>
            <a:endParaRPr lang="en-US" sz="1400" dirty="0"/>
          </a:p>
          <a:p>
            <a:pPr lvl="1"/>
            <a:r>
              <a:rPr lang="en-US" sz="1400" dirty="0" smtClean="0"/>
              <a:t>Required </a:t>
            </a:r>
            <a:r>
              <a:rPr lang="en-US" sz="1400" dirty="0"/>
              <a:t>antenna time for L1/L5 missions </a:t>
            </a:r>
            <a:r>
              <a:rPr lang="en-US" sz="1400" dirty="0" smtClean="0"/>
              <a:t>to be allocated in addition to </a:t>
            </a:r>
            <a:r>
              <a:rPr lang="en-US" sz="1400" dirty="0"/>
              <a:t>current ESA </a:t>
            </a:r>
            <a:r>
              <a:rPr lang="en-US" sz="1400" dirty="0" smtClean="0"/>
              <a:t>missions scheduling</a:t>
            </a:r>
            <a:endParaRPr lang="en-US" sz="1400" dirty="0"/>
          </a:p>
          <a:p>
            <a:pPr lvl="1"/>
            <a:r>
              <a:rPr lang="en-US" sz="1400" dirty="0" smtClean="0"/>
              <a:t>Consolidation </a:t>
            </a:r>
            <a:r>
              <a:rPr lang="en-US" sz="1400" dirty="0"/>
              <a:t>of data rate, availability and latency requirements </a:t>
            </a:r>
            <a:r>
              <a:rPr lang="en-US" sz="1400" dirty="0" smtClean="0"/>
              <a:t>(multiple </a:t>
            </a:r>
            <a:r>
              <a:rPr lang="en-US" sz="1400" dirty="0"/>
              <a:t>classes of links linked to either real time or science purposes)</a:t>
            </a:r>
          </a:p>
          <a:p>
            <a:pPr lvl="1"/>
            <a:r>
              <a:rPr lang="en-US" sz="1400" dirty="0" smtClean="0"/>
              <a:t>Establishment of </a:t>
            </a:r>
            <a:r>
              <a:rPr lang="en-US" sz="1400" dirty="0"/>
              <a:t>cooperation agreements with other </a:t>
            </a:r>
            <a:r>
              <a:rPr lang="en-US" sz="1400" dirty="0" smtClean="0"/>
              <a:t>agencies recommended </a:t>
            </a:r>
            <a:r>
              <a:rPr lang="en-US" sz="1400" dirty="0"/>
              <a:t>to </a:t>
            </a:r>
            <a:r>
              <a:rPr lang="en-US" sz="1400" dirty="0" smtClean="0"/>
              <a:t>meet </a:t>
            </a:r>
            <a:r>
              <a:rPr lang="en-US" sz="1400" dirty="0"/>
              <a:t>required </a:t>
            </a:r>
            <a:r>
              <a:rPr lang="en-US" sz="1400" dirty="0" smtClean="0"/>
              <a:t>coverage, </a:t>
            </a:r>
            <a:r>
              <a:rPr lang="en-US" sz="1400" dirty="0"/>
              <a:t>availability and latency </a:t>
            </a:r>
            <a:r>
              <a:rPr lang="en-US" sz="1400" dirty="0" smtClean="0"/>
              <a:t>requirements</a:t>
            </a:r>
          </a:p>
          <a:p>
            <a:pPr lvl="1"/>
            <a:r>
              <a:rPr lang="en-US" sz="1400" dirty="0" smtClean="0"/>
              <a:t>Optical link considered </a:t>
            </a:r>
            <a:r>
              <a:rPr lang="en-US" sz="1400" dirty="0"/>
              <a:t>(resources permitting</a:t>
            </a:r>
            <a:r>
              <a:rPr lang="en-US" sz="1400" dirty="0" smtClean="0"/>
              <a:t>) as technology demonstration</a:t>
            </a:r>
          </a:p>
          <a:p>
            <a:pPr lvl="1"/>
            <a:r>
              <a:rPr lang="en-US" sz="1400" dirty="0" smtClean="0"/>
              <a:t>Additional scientific benefits to be assessed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 smtClean="0"/>
              <a:t>2 Mbps-average-scenario </a:t>
            </a:r>
            <a:r>
              <a:rPr lang="en-US" sz="1400" dirty="0" smtClean="0"/>
              <a:t>equivalent </a:t>
            </a:r>
            <a:r>
              <a:rPr lang="en-US" sz="1400" dirty="0"/>
              <a:t>t</a:t>
            </a:r>
            <a:r>
              <a:rPr lang="en-US" sz="1400" dirty="0" smtClean="0"/>
              <a:t>o ~ </a:t>
            </a:r>
            <a:r>
              <a:rPr lang="en-US" sz="1400" dirty="0" smtClean="0"/>
              <a:t>180 Gb per day)</a:t>
            </a:r>
            <a:endParaRPr lang="en-US" sz="1400" dirty="0"/>
          </a:p>
          <a:p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892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001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0" name="Picture 19" descr="Logo_Signature_Cover_P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/>
          <a:stretch>
            <a:fillRect/>
          </a:stretch>
        </p:blipFill>
        <p:spPr bwMode="auto">
          <a:xfrm>
            <a:off x="0" y="185738"/>
            <a:ext cx="9144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1024100" y="1203237"/>
            <a:ext cx="7051998" cy="272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tIns="36000" rIns="90000" bIns="36000"/>
          <a:lstStyle/>
          <a:p>
            <a:pPr algn="ctr">
              <a:spcBef>
                <a:spcPct val="25000"/>
              </a:spcBef>
              <a:buFont typeface="NotesEsa" pitchFamily="2" charset="0"/>
              <a:buNone/>
            </a:pPr>
            <a:r>
              <a:rPr lang="fi-FI" sz="2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THANK YOU</a:t>
            </a:r>
          </a:p>
          <a:p>
            <a:pPr>
              <a:spcBef>
                <a:spcPct val="25000"/>
              </a:spcBef>
              <a:buFont typeface="NotesEsa" pitchFamily="2" charset="0"/>
              <a:buNone/>
            </a:pPr>
            <a:endParaRPr lang="fi-FI" sz="1600" dirty="0" smtClean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pPr algn="ctr">
              <a:spcBef>
                <a:spcPct val="25000"/>
              </a:spcBef>
            </a:pPr>
            <a:r>
              <a:rPr lang="it-IT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swe.ssa.esa.int</a:t>
            </a:r>
          </a:p>
          <a:p>
            <a:pPr algn="ctr">
              <a:spcBef>
                <a:spcPct val="25000"/>
              </a:spcBef>
            </a:pPr>
            <a:r>
              <a:rPr lang="it-IT" sz="1600" b="1" dirty="0">
                <a:solidFill>
                  <a:schemeClr val="bg1">
                    <a:lumMod val="95000"/>
                  </a:schemeClr>
                </a:solidFill>
              </a:rPr>
              <a:t>http://www.esa.int/Our_Activities/Operations/Estrack</a:t>
            </a:r>
            <a:endParaRPr lang="it-IT" sz="1600" b="1" dirty="0" smtClean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pPr algn="ctr">
              <a:spcBef>
                <a:spcPct val="25000"/>
              </a:spcBef>
            </a:pPr>
            <a:r>
              <a:rPr lang="en-GB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www.esa.int</a:t>
            </a:r>
            <a:endParaRPr lang="en-GB" sz="16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3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3"/>
          <p:cNvSpPr/>
          <p:nvPr/>
        </p:nvSpPr>
        <p:spPr>
          <a:xfrm>
            <a:off x="6239188" y="2259"/>
            <a:ext cx="1344167" cy="1112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94214" y="734145"/>
            <a:ext cx="4244388" cy="374057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Typical ground segment overview</a:t>
            </a:r>
            <a:endParaRPr lang="en-GB" b="1" dirty="0"/>
          </a:p>
        </p:txBody>
      </p:sp>
      <p:sp>
        <p:nvSpPr>
          <p:cNvPr id="26" name="object 21"/>
          <p:cNvSpPr/>
          <p:nvPr/>
        </p:nvSpPr>
        <p:spPr>
          <a:xfrm>
            <a:off x="5610848" y="2935603"/>
            <a:ext cx="3017519" cy="1414272"/>
          </a:xfrm>
          <a:custGeom>
            <a:avLst/>
            <a:gdLst/>
            <a:ahLst/>
            <a:cxnLst/>
            <a:rect l="l" t="t" r="r" b="b"/>
            <a:pathLst>
              <a:path w="3017519" h="1414272">
                <a:moveTo>
                  <a:pt x="0" y="0"/>
                </a:moveTo>
                <a:lnTo>
                  <a:pt x="0" y="1414272"/>
                </a:lnTo>
                <a:lnTo>
                  <a:pt x="3017519" y="1414272"/>
                </a:lnTo>
                <a:lnTo>
                  <a:pt x="301751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7" name="object 22"/>
          <p:cNvSpPr txBox="1"/>
          <p:nvPr/>
        </p:nvSpPr>
        <p:spPr>
          <a:xfrm>
            <a:off x="6089637" y="3011642"/>
            <a:ext cx="205993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065" algn="ctr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SOC</a:t>
            </a:r>
          </a:p>
          <a:p>
            <a:pPr algn="ctr">
              <a:lnSpc>
                <a:spcPct val="100000"/>
              </a:lnSpc>
            </a:pPr>
            <a:r>
              <a:rPr sz="1200" dirty="0" smtClean="0">
                <a:solidFill>
                  <a:srgbClr val="4D4F53"/>
                </a:solidFill>
                <a:latin typeface="Verdana"/>
                <a:cs typeface="Verdana"/>
              </a:rPr>
              <a:t>Science </a:t>
            </a:r>
            <a:r>
              <a:rPr sz="1200" dirty="0">
                <a:solidFill>
                  <a:srgbClr val="4D4F53"/>
                </a:solidFill>
                <a:latin typeface="Verdana"/>
                <a:cs typeface="Verdana"/>
              </a:rPr>
              <a:t>Operations Centre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5780710" y="3572224"/>
            <a:ext cx="2677795" cy="68825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vert="horz" wrap="square" lIns="0" tIns="36000" rIns="0" bIns="36000" rtlCol="0">
            <a:spAutoFit/>
          </a:bodyPr>
          <a:lstStyle/>
          <a:p>
            <a:pPr marL="12700" marR="6350" algn="ctr">
              <a:lnSpc>
                <a:spcPct val="99800"/>
              </a:lnSpc>
              <a:spcBef>
                <a:spcPts val="600"/>
              </a:spcBef>
              <a:spcAft>
                <a:spcPts val="300"/>
              </a:spcAft>
            </a:pPr>
            <a:r>
              <a:rPr sz="1000" dirty="0" smtClean="0">
                <a:latin typeface="Verdana"/>
                <a:cs typeface="Verdana"/>
              </a:rPr>
              <a:t>Scientific</a:t>
            </a:r>
            <a:r>
              <a:rPr sz="1000" spc="-5" dirty="0" smtClean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Mis</a:t>
            </a:r>
            <a:r>
              <a:rPr sz="1000" spc="-10" dirty="0">
                <a:latin typeface="Verdana"/>
                <a:cs typeface="Verdana"/>
              </a:rPr>
              <a:t>s</a:t>
            </a:r>
            <a:r>
              <a:rPr sz="1000" dirty="0">
                <a:latin typeface="Verdana"/>
                <a:cs typeface="Verdana"/>
              </a:rPr>
              <a:t>ion</a:t>
            </a:r>
            <a:r>
              <a:rPr sz="1000" spc="-5" dirty="0">
                <a:latin typeface="Verdana"/>
                <a:cs typeface="Verdana"/>
              </a:rPr>
              <a:t> </a:t>
            </a:r>
            <a:r>
              <a:rPr sz="1000" dirty="0" smtClean="0">
                <a:latin typeface="Verdana"/>
                <a:cs typeface="Verdana"/>
              </a:rPr>
              <a:t>P</a:t>
            </a:r>
            <a:r>
              <a:rPr sz="1000" spc="-10" dirty="0" smtClean="0">
                <a:latin typeface="Verdana"/>
                <a:cs typeface="Verdana"/>
              </a:rPr>
              <a:t>l</a:t>
            </a:r>
            <a:r>
              <a:rPr sz="1000" dirty="0" smtClean="0">
                <a:latin typeface="Verdana"/>
                <a:cs typeface="Verdana"/>
              </a:rPr>
              <a:t>anning</a:t>
            </a:r>
            <a:endParaRPr lang="en-GB" sz="1000" dirty="0" smtClean="0">
              <a:latin typeface="Verdana"/>
              <a:cs typeface="Verdana"/>
            </a:endParaRPr>
          </a:p>
          <a:p>
            <a:pPr marL="12700" marR="6350" algn="ctr">
              <a:lnSpc>
                <a:spcPct val="99800"/>
              </a:lnSpc>
              <a:spcBef>
                <a:spcPts val="300"/>
              </a:spcBef>
              <a:spcAft>
                <a:spcPts val="300"/>
              </a:spcAft>
            </a:pPr>
            <a:r>
              <a:rPr sz="1000" dirty="0" smtClean="0">
                <a:latin typeface="Verdana"/>
                <a:cs typeface="Verdana"/>
              </a:rPr>
              <a:t>Instrum</a:t>
            </a:r>
            <a:r>
              <a:rPr sz="1000" spc="-10" dirty="0" smtClean="0">
                <a:latin typeface="Verdana"/>
                <a:cs typeface="Verdana"/>
              </a:rPr>
              <a:t>e</a:t>
            </a:r>
            <a:r>
              <a:rPr sz="1000" dirty="0" smtClean="0">
                <a:latin typeface="Verdana"/>
                <a:cs typeface="Verdana"/>
              </a:rPr>
              <a:t>nt</a:t>
            </a:r>
            <a:r>
              <a:rPr sz="1000" spc="-5" dirty="0" smtClean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Command</a:t>
            </a:r>
            <a:r>
              <a:rPr sz="1000" spc="-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Requests </a:t>
            </a:r>
            <a:endParaRPr lang="en-GB" sz="1000" dirty="0" smtClean="0">
              <a:latin typeface="Verdana"/>
              <a:cs typeface="Verdana"/>
            </a:endParaRPr>
          </a:p>
          <a:p>
            <a:pPr marL="12700" marR="6350" algn="ctr">
              <a:lnSpc>
                <a:spcPct val="99800"/>
              </a:lnSpc>
              <a:spcBef>
                <a:spcPts val="300"/>
              </a:spcBef>
              <a:spcAft>
                <a:spcPts val="300"/>
              </a:spcAft>
            </a:pPr>
            <a:r>
              <a:rPr sz="1000" dirty="0" smtClean="0">
                <a:latin typeface="Verdana"/>
                <a:cs typeface="Verdana"/>
              </a:rPr>
              <a:t>Science</a:t>
            </a:r>
            <a:r>
              <a:rPr sz="1000" spc="-5" dirty="0" smtClean="0">
                <a:latin typeface="Verdana"/>
                <a:cs typeface="Verdana"/>
              </a:rPr>
              <a:t> </a:t>
            </a:r>
            <a:r>
              <a:rPr sz="1000" spc="5" dirty="0">
                <a:latin typeface="Verdana"/>
                <a:cs typeface="Verdana"/>
              </a:rPr>
              <a:t>D</a:t>
            </a:r>
            <a:r>
              <a:rPr sz="1000" spc="-5" dirty="0">
                <a:latin typeface="Verdana"/>
                <a:cs typeface="Verdana"/>
              </a:rPr>
              <a:t>a</a:t>
            </a:r>
            <a:r>
              <a:rPr sz="1000" spc="5" dirty="0">
                <a:latin typeface="Verdana"/>
                <a:cs typeface="Verdana"/>
              </a:rPr>
              <a:t>t</a:t>
            </a:r>
            <a:r>
              <a:rPr sz="1000" dirty="0">
                <a:latin typeface="Verdana"/>
                <a:cs typeface="Verdana"/>
              </a:rPr>
              <a:t>a </a:t>
            </a:r>
            <a:r>
              <a:rPr sz="1000" spc="5" dirty="0">
                <a:latin typeface="Verdana"/>
                <a:cs typeface="Verdana"/>
              </a:rPr>
              <a:t>A</a:t>
            </a:r>
            <a:r>
              <a:rPr sz="1000" spc="-5" dirty="0">
                <a:latin typeface="Verdana"/>
                <a:cs typeface="Verdana"/>
              </a:rPr>
              <a:t>r</a:t>
            </a:r>
            <a:r>
              <a:rPr sz="1000" dirty="0">
                <a:latin typeface="Verdana"/>
                <a:cs typeface="Verdana"/>
              </a:rPr>
              <a:t>chive</a:t>
            </a:r>
            <a:r>
              <a:rPr sz="1000" spc="-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&amp;</a:t>
            </a:r>
            <a:r>
              <a:rPr sz="1000" spc="-5" dirty="0">
                <a:latin typeface="Verdana"/>
                <a:cs typeface="Verdana"/>
              </a:rPr>
              <a:t> </a:t>
            </a:r>
            <a:r>
              <a:rPr sz="1000" spc="5" dirty="0">
                <a:latin typeface="Verdana"/>
                <a:cs typeface="Verdana"/>
              </a:rPr>
              <a:t>P</a:t>
            </a:r>
            <a:r>
              <a:rPr sz="1000" spc="-5" dirty="0">
                <a:latin typeface="Verdana"/>
                <a:cs typeface="Verdana"/>
              </a:rPr>
              <a:t>r</a:t>
            </a:r>
            <a:r>
              <a:rPr sz="1000" dirty="0">
                <a:latin typeface="Verdana"/>
                <a:cs typeface="Verdana"/>
              </a:rPr>
              <a:t>ocessing</a:t>
            </a:r>
          </a:p>
        </p:txBody>
      </p:sp>
      <p:sp>
        <p:nvSpPr>
          <p:cNvPr id="31" name="object 26"/>
          <p:cNvSpPr/>
          <p:nvPr/>
        </p:nvSpPr>
        <p:spPr>
          <a:xfrm>
            <a:off x="6577825" y="1151156"/>
            <a:ext cx="2050542" cy="1568195"/>
          </a:xfrm>
          <a:custGeom>
            <a:avLst/>
            <a:gdLst/>
            <a:ahLst/>
            <a:cxnLst/>
            <a:rect l="l" t="t" r="r" b="b"/>
            <a:pathLst>
              <a:path w="2050542" h="1568195">
                <a:moveTo>
                  <a:pt x="0" y="0"/>
                </a:moveTo>
                <a:lnTo>
                  <a:pt x="0" y="1568195"/>
                </a:lnTo>
                <a:lnTo>
                  <a:pt x="2050542" y="1568195"/>
                </a:lnTo>
                <a:lnTo>
                  <a:pt x="205054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27"/>
          <p:cNvSpPr txBox="1"/>
          <p:nvPr/>
        </p:nvSpPr>
        <p:spPr>
          <a:xfrm>
            <a:off x="6603865" y="1202893"/>
            <a:ext cx="103148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99"/>
              </a:lnSpc>
            </a:pPr>
            <a:r>
              <a:rPr lang="en-GB" sz="1600" dirty="0" smtClean="0">
                <a:latin typeface="Verdana"/>
                <a:cs typeface="Verdana"/>
              </a:rPr>
              <a:t>ESTRACK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33" name="object 28"/>
          <p:cNvSpPr/>
          <p:nvPr/>
        </p:nvSpPr>
        <p:spPr>
          <a:xfrm>
            <a:off x="7635353" y="1280606"/>
            <a:ext cx="452627" cy="576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29"/>
          <p:cNvSpPr/>
          <p:nvPr/>
        </p:nvSpPr>
        <p:spPr>
          <a:xfrm>
            <a:off x="7825853" y="1712660"/>
            <a:ext cx="735329" cy="936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0"/>
          <p:cNvSpPr/>
          <p:nvPr/>
        </p:nvSpPr>
        <p:spPr>
          <a:xfrm>
            <a:off x="7491348" y="2000697"/>
            <a:ext cx="338327" cy="432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1"/>
          <p:cNvSpPr/>
          <p:nvPr/>
        </p:nvSpPr>
        <p:spPr>
          <a:xfrm>
            <a:off x="6931293" y="650961"/>
            <a:ext cx="142481" cy="504000"/>
          </a:xfrm>
          <a:custGeom>
            <a:avLst/>
            <a:gdLst/>
            <a:ahLst/>
            <a:cxnLst/>
            <a:rect l="l" t="t" r="r" b="b"/>
            <a:pathLst>
              <a:path w="142481" h="864108">
                <a:moveTo>
                  <a:pt x="142481" y="143256"/>
                </a:moveTo>
                <a:lnTo>
                  <a:pt x="70866" y="0"/>
                </a:lnTo>
                <a:lnTo>
                  <a:pt x="0" y="143256"/>
                </a:lnTo>
                <a:lnTo>
                  <a:pt x="57150" y="143256"/>
                </a:lnTo>
                <a:lnTo>
                  <a:pt x="57150" y="128778"/>
                </a:lnTo>
                <a:lnTo>
                  <a:pt x="85344" y="128778"/>
                </a:lnTo>
                <a:lnTo>
                  <a:pt x="85344" y="143256"/>
                </a:lnTo>
                <a:lnTo>
                  <a:pt x="142481" y="143256"/>
                </a:lnTo>
                <a:close/>
              </a:path>
              <a:path w="142481" h="864108">
                <a:moveTo>
                  <a:pt x="142481" y="720852"/>
                </a:moveTo>
                <a:lnTo>
                  <a:pt x="0" y="720852"/>
                </a:lnTo>
                <a:lnTo>
                  <a:pt x="57150" y="836381"/>
                </a:lnTo>
                <a:lnTo>
                  <a:pt x="57150" y="735330"/>
                </a:lnTo>
                <a:lnTo>
                  <a:pt x="85344" y="735330"/>
                </a:lnTo>
                <a:lnTo>
                  <a:pt x="85344" y="835146"/>
                </a:lnTo>
                <a:lnTo>
                  <a:pt x="142481" y="720852"/>
                </a:lnTo>
                <a:close/>
              </a:path>
              <a:path w="142481" h="864108">
                <a:moveTo>
                  <a:pt x="85344" y="143256"/>
                </a:moveTo>
                <a:lnTo>
                  <a:pt x="85344" y="128778"/>
                </a:lnTo>
                <a:lnTo>
                  <a:pt x="57150" y="128778"/>
                </a:lnTo>
                <a:lnTo>
                  <a:pt x="57150" y="143256"/>
                </a:lnTo>
                <a:lnTo>
                  <a:pt x="85344" y="143256"/>
                </a:lnTo>
                <a:close/>
              </a:path>
              <a:path w="142481" h="864108">
                <a:moveTo>
                  <a:pt x="85344" y="720852"/>
                </a:moveTo>
                <a:lnTo>
                  <a:pt x="85344" y="143256"/>
                </a:lnTo>
                <a:lnTo>
                  <a:pt x="57150" y="143256"/>
                </a:lnTo>
                <a:lnTo>
                  <a:pt x="57150" y="720852"/>
                </a:lnTo>
                <a:lnTo>
                  <a:pt x="85344" y="720852"/>
                </a:lnTo>
                <a:close/>
              </a:path>
              <a:path w="142481" h="864108">
                <a:moveTo>
                  <a:pt x="85344" y="835146"/>
                </a:moveTo>
                <a:lnTo>
                  <a:pt x="85344" y="735330"/>
                </a:lnTo>
                <a:lnTo>
                  <a:pt x="57150" y="735330"/>
                </a:lnTo>
                <a:lnTo>
                  <a:pt x="57150" y="836381"/>
                </a:lnTo>
                <a:lnTo>
                  <a:pt x="70866" y="864108"/>
                </a:lnTo>
                <a:lnTo>
                  <a:pt x="85344" y="83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3"/>
          <p:cNvSpPr/>
          <p:nvPr/>
        </p:nvSpPr>
        <p:spPr>
          <a:xfrm>
            <a:off x="4570984" y="2113913"/>
            <a:ext cx="1927479" cy="172037"/>
          </a:xfrm>
          <a:custGeom>
            <a:avLst/>
            <a:gdLst/>
            <a:ahLst/>
            <a:cxnLst/>
            <a:rect l="l" t="t" r="r" b="b"/>
            <a:pathLst>
              <a:path w="1296923" h="142493">
                <a:moveTo>
                  <a:pt x="142493" y="57150"/>
                </a:moveTo>
                <a:lnTo>
                  <a:pt x="142493" y="0"/>
                </a:lnTo>
                <a:lnTo>
                  <a:pt x="0" y="70865"/>
                </a:lnTo>
                <a:lnTo>
                  <a:pt x="128003" y="135209"/>
                </a:lnTo>
                <a:lnTo>
                  <a:pt x="128003" y="57150"/>
                </a:lnTo>
                <a:lnTo>
                  <a:pt x="142493" y="57150"/>
                </a:lnTo>
                <a:close/>
              </a:path>
              <a:path w="1296923" h="142493">
                <a:moveTo>
                  <a:pt x="1168133" y="85343"/>
                </a:moveTo>
                <a:lnTo>
                  <a:pt x="1168133" y="57149"/>
                </a:lnTo>
                <a:lnTo>
                  <a:pt x="128003" y="57150"/>
                </a:lnTo>
                <a:lnTo>
                  <a:pt x="128003" y="85344"/>
                </a:lnTo>
                <a:lnTo>
                  <a:pt x="1168133" y="85343"/>
                </a:lnTo>
                <a:close/>
              </a:path>
              <a:path w="1296923" h="142493">
                <a:moveTo>
                  <a:pt x="142493" y="142493"/>
                </a:moveTo>
                <a:lnTo>
                  <a:pt x="142493" y="85344"/>
                </a:lnTo>
                <a:lnTo>
                  <a:pt x="128003" y="85344"/>
                </a:lnTo>
                <a:lnTo>
                  <a:pt x="128003" y="135209"/>
                </a:lnTo>
                <a:lnTo>
                  <a:pt x="142493" y="142493"/>
                </a:lnTo>
                <a:close/>
              </a:path>
              <a:path w="1296923" h="142493">
                <a:moveTo>
                  <a:pt x="1296923" y="70865"/>
                </a:moveTo>
                <a:lnTo>
                  <a:pt x="1153655" y="0"/>
                </a:lnTo>
                <a:lnTo>
                  <a:pt x="1153655" y="57149"/>
                </a:lnTo>
                <a:lnTo>
                  <a:pt x="1168133" y="57149"/>
                </a:lnTo>
                <a:lnTo>
                  <a:pt x="1168133" y="135255"/>
                </a:lnTo>
                <a:lnTo>
                  <a:pt x="1296923" y="70865"/>
                </a:lnTo>
                <a:close/>
              </a:path>
              <a:path w="1296923" h="142493">
                <a:moveTo>
                  <a:pt x="1168133" y="135255"/>
                </a:moveTo>
                <a:lnTo>
                  <a:pt x="1168133" y="85343"/>
                </a:lnTo>
                <a:lnTo>
                  <a:pt x="1153655" y="85343"/>
                </a:lnTo>
                <a:lnTo>
                  <a:pt x="1153655" y="142493"/>
                </a:lnTo>
                <a:lnTo>
                  <a:pt x="1168133" y="135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36"/>
          <p:cNvSpPr txBox="1"/>
          <p:nvPr/>
        </p:nvSpPr>
        <p:spPr>
          <a:xfrm>
            <a:off x="7555264" y="4369897"/>
            <a:ext cx="11023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595">
              <a:lnSpc>
                <a:spcPct val="100000"/>
              </a:lnSpc>
            </a:pPr>
            <a:r>
              <a:rPr sz="1200" spc="-10" dirty="0" smtClean="0">
                <a:latin typeface="Verdana"/>
                <a:cs typeface="Verdana"/>
              </a:rPr>
              <a:t>User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1410078" y="886839"/>
            <a:ext cx="203644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ctr">
              <a:lnSpc>
                <a:spcPct val="100000"/>
              </a:lnSpc>
            </a:pPr>
            <a:r>
              <a:rPr lang="en-GB" sz="1600" spc="-5" dirty="0" smtClean="0">
                <a:latin typeface="Verdana"/>
                <a:cs typeface="Verdana"/>
              </a:rPr>
              <a:t>ESOC/</a:t>
            </a:r>
            <a:r>
              <a:rPr sz="1600" spc="-5" dirty="0" smtClean="0">
                <a:latin typeface="Verdana"/>
                <a:cs typeface="Verdana"/>
              </a:rPr>
              <a:t>MOC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30"/>
              </a:spcBef>
            </a:pPr>
            <a:endParaRPr sz="550" dirty="0"/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4D4F53"/>
                </a:solidFill>
                <a:latin typeface="Verdana"/>
                <a:cs typeface="Verdana"/>
              </a:rPr>
              <a:t>Mis</a:t>
            </a:r>
            <a:r>
              <a:rPr sz="1200" spc="-10" dirty="0">
                <a:solidFill>
                  <a:srgbClr val="4D4F53"/>
                </a:solidFill>
                <a:latin typeface="Verdana"/>
                <a:cs typeface="Verdana"/>
              </a:rPr>
              <a:t>s</a:t>
            </a:r>
            <a:r>
              <a:rPr sz="1200" dirty="0">
                <a:solidFill>
                  <a:srgbClr val="4D4F53"/>
                </a:solidFill>
                <a:latin typeface="Verdana"/>
                <a:cs typeface="Verdana"/>
              </a:rPr>
              <a:t>ion Operations Centre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3" name="object 8"/>
          <p:cNvSpPr/>
          <p:nvPr/>
        </p:nvSpPr>
        <p:spPr>
          <a:xfrm>
            <a:off x="394212" y="1510663"/>
            <a:ext cx="1008126" cy="641603"/>
          </a:xfrm>
          <a:custGeom>
            <a:avLst/>
            <a:gdLst/>
            <a:ahLst/>
            <a:cxnLst/>
            <a:rect l="l" t="t" r="r" b="b"/>
            <a:pathLst>
              <a:path w="1008126" h="641603">
                <a:moveTo>
                  <a:pt x="0" y="0"/>
                </a:moveTo>
                <a:lnTo>
                  <a:pt x="0" y="641603"/>
                </a:lnTo>
                <a:lnTo>
                  <a:pt x="1008126" y="641603"/>
                </a:lnTo>
                <a:lnTo>
                  <a:pt x="10081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 txBox="1"/>
          <p:nvPr/>
        </p:nvSpPr>
        <p:spPr>
          <a:xfrm>
            <a:off x="575049" y="1555113"/>
            <a:ext cx="64579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SIM</a:t>
            </a:r>
            <a:endParaRPr sz="1600">
              <a:latin typeface="Verdana"/>
              <a:cs typeface="Verdana"/>
            </a:endParaRPr>
          </a:p>
          <a:p>
            <a:pPr marL="12700" marR="6350" indent="635"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4D4F53"/>
                </a:solidFill>
                <a:latin typeface="Verdana"/>
                <a:cs typeface="Verdana"/>
              </a:rPr>
              <a:t>S/C </a:t>
            </a:r>
            <a:r>
              <a:rPr sz="1000" spc="-5" dirty="0">
                <a:solidFill>
                  <a:srgbClr val="4D4F53"/>
                </a:solidFill>
                <a:latin typeface="Verdana"/>
                <a:cs typeface="Verdana"/>
              </a:rPr>
              <a:t>Sim</a:t>
            </a:r>
            <a:r>
              <a:rPr sz="1000" spc="5" dirty="0">
                <a:solidFill>
                  <a:srgbClr val="4D4F53"/>
                </a:solidFill>
                <a:latin typeface="Verdana"/>
                <a:cs typeface="Verdana"/>
              </a:rPr>
              <a:t>u</a:t>
            </a:r>
            <a:r>
              <a:rPr sz="1000" spc="-5" dirty="0">
                <a:solidFill>
                  <a:srgbClr val="4D4F53"/>
                </a:solidFill>
                <a:latin typeface="Verdana"/>
                <a:cs typeface="Verdana"/>
              </a:rPr>
              <a:t>l</a:t>
            </a:r>
            <a:r>
              <a:rPr sz="1000" dirty="0">
                <a:solidFill>
                  <a:srgbClr val="4D4F53"/>
                </a:solidFill>
                <a:latin typeface="Verdana"/>
                <a:cs typeface="Verdana"/>
              </a:rPr>
              <a:t>a</a:t>
            </a:r>
            <a:r>
              <a:rPr sz="1000" spc="5" dirty="0">
                <a:solidFill>
                  <a:srgbClr val="4D4F53"/>
                </a:solidFill>
                <a:latin typeface="Verdana"/>
                <a:cs typeface="Verdana"/>
              </a:rPr>
              <a:t>t</a:t>
            </a:r>
            <a:r>
              <a:rPr sz="1000" spc="-5" dirty="0">
                <a:solidFill>
                  <a:srgbClr val="4D4F53"/>
                </a:solidFill>
                <a:latin typeface="Verdana"/>
                <a:cs typeface="Verdana"/>
              </a:rPr>
              <a:t>or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357508" y="3318889"/>
            <a:ext cx="1248918" cy="641603"/>
          </a:xfrm>
          <a:custGeom>
            <a:avLst/>
            <a:gdLst/>
            <a:ahLst/>
            <a:cxnLst/>
            <a:rect l="l" t="t" r="r" b="b"/>
            <a:pathLst>
              <a:path w="1248918" h="641603">
                <a:moveTo>
                  <a:pt x="0" y="0"/>
                </a:moveTo>
                <a:lnTo>
                  <a:pt x="0" y="641603"/>
                </a:lnTo>
                <a:lnTo>
                  <a:pt x="1248918" y="641603"/>
                </a:lnTo>
                <a:lnTo>
                  <a:pt x="124891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1"/>
          <p:cNvSpPr txBox="1"/>
          <p:nvPr/>
        </p:nvSpPr>
        <p:spPr>
          <a:xfrm>
            <a:off x="436242" y="3363339"/>
            <a:ext cx="1045844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455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F</a:t>
            </a:r>
            <a:r>
              <a:rPr sz="1600" spc="5" dirty="0">
                <a:latin typeface="Verdana"/>
                <a:cs typeface="Verdana"/>
              </a:rPr>
              <a:t>D</a:t>
            </a:r>
            <a:r>
              <a:rPr sz="1600" dirty="0">
                <a:latin typeface="Verdana"/>
                <a:cs typeface="Verdana"/>
              </a:rPr>
              <a:t>S</a:t>
            </a:r>
            <a:endParaRPr sz="1600">
              <a:latin typeface="Verdana"/>
              <a:cs typeface="Verdana"/>
            </a:endParaRPr>
          </a:p>
          <a:p>
            <a:pPr marL="304800" marR="6350" indent="-292735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4D4F53"/>
                </a:solidFill>
                <a:latin typeface="Verdana"/>
                <a:cs typeface="Verdana"/>
              </a:rPr>
              <a:t>Fl</a:t>
            </a:r>
            <a:r>
              <a:rPr sz="1000" spc="-5" dirty="0">
                <a:solidFill>
                  <a:srgbClr val="4D4F53"/>
                </a:solidFill>
                <a:latin typeface="Verdana"/>
                <a:cs typeface="Verdana"/>
              </a:rPr>
              <a:t>ig</a:t>
            </a:r>
            <a:r>
              <a:rPr sz="1000" spc="5" dirty="0">
                <a:solidFill>
                  <a:srgbClr val="4D4F53"/>
                </a:solidFill>
                <a:latin typeface="Verdana"/>
                <a:cs typeface="Verdana"/>
              </a:rPr>
              <a:t>h</a:t>
            </a:r>
            <a:r>
              <a:rPr sz="1000" dirty="0">
                <a:solidFill>
                  <a:srgbClr val="4D4F53"/>
                </a:solidFill>
                <a:latin typeface="Verdana"/>
                <a:cs typeface="Verdana"/>
              </a:rPr>
              <a:t>t Dyn</a:t>
            </a:r>
            <a:r>
              <a:rPr sz="1000" spc="-10" dirty="0">
                <a:solidFill>
                  <a:srgbClr val="4D4F53"/>
                </a:solidFill>
                <a:latin typeface="Verdana"/>
                <a:cs typeface="Verdana"/>
              </a:rPr>
              <a:t>a</a:t>
            </a:r>
            <a:r>
              <a:rPr sz="1000" dirty="0">
                <a:solidFill>
                  <a:srgbClr val="4D4F53"/>
                </a:solidFill>
                <a:latin typeface="Verdana"/>
                <a:cs typeface="Verdana"/>
              </a:rPr>
              <a:t>mics </a:t>
            </a:r>
            <a:r>
              <a:rPr sz="1000" spc="-5" dirty="0">
                <a:solidFill>
                  <a:srgbClr val="4D4F53"/>
                </a:solidFill>
                <a:latin typeface="Verdana"/>
                <a:cs typeface="Verdana"/>
              </a:rPr>
              <a:t>Sys</a:t>
            </a:r>
            <a:r>
              <a:rPr sz="1000" spc="5" dirty="0">
                <a:solidFill>
                  <a:srgbClr val="4D4F53"/>
                </a:solidFill>
                <a:latin typeface="Verdana"/>
                <a:cs typeface="Verdana"/>
              </a:rPr>
              <a:t>t</a:t>
            </a:r>
            <a:r>
              <a:rPr sz="1000" spc="-5" dirty="0">
                <a:solidFill>
                  <a:srgbClr val="4D4F53"/>
                </a:solidFill>
                <a:latin typeface="Verdana"/>
                <a:cs typeface="Verdana"/>
              </a:rPr>
              <a:t>em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2"/>
          <p:cNvSpPr/>
          <p:nvPr/>
        </p:nvSpPr>
        <p:spPr>
          <a:xfrm>
            <a:off x="1469394" y="1510663"/>
            <a:ext cx="1655063" cy="641604"/>
          </a:xfrm>
          <a:custGeom>
            <a:avLst/>
            <a:gdLst/>
            <a:ahLst/>
            <a:cxnLst/>
            <a:rect l="l" t="t" r="r" b="b"/>
            <a:pathLst>
              <a:path w="1655063" h="641604">
                <a:moveTo>
                  <a:pt x="0" y="0"/>
                </a:moveTo>
                <a:lnTo>
                  <a:pt x="0" y="641604"/>
                </a:lnTo>
                <a:lnTo>
                  <a:pt x="1655063" y="641604"/>
                </a:lnTo>
                <a:lnTo>
                  <a:pt x="16550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3"/>
          <p:cNvSpPr txBox="1"/>
          <p:nvPr/>
        </p:nvSpPr>
        <p:spPr>
          <a:xfrm>
            <a:off x="1795016" y="1555113"/>
            <a:ext cx="100203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MCS</a:t>
            </a:r>
            <a:endParaRPr sz="1600">
              <a:latin typeface="Verdana"/>
              <a:cs typeface="Verdana"/>
            </a:endParaRPr>
          </a:p>
          <a:p>
            <a:pPr marL="12700" marR="6350" indent="0" algn="ctr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4D4F53"/>
                </a:solidFill>
                <a:latin typeface="Verdana"/>
                <a:cs typeface="Verdana"/>
              </a:rPr>
              <a:t>Missio</a:t>
            </a:r>
            <a:r>
              <a:rPr sz="1000" dirty="0">
                <a:solidFill>
                  <a:srgbClr val="4D4F53"/>
                </a:solidFill>
                <a:latin typeface="Verdana"/>
                <a:cs typeface="Verdana"/>
              </a:rPr>
              <a:t>n </a:t>
            </a:r>
            <a:r>
              <a:rPr sz="1000" spc="-5" dirty="0">
                <a:solidFill>
                  <a:srgbClr val="4D4F53"/>
                </a:solidFill>
                <a:latin typeface="Verdana"/>
                <a:cs typeface="Verdana"/>
              </a:rPr>
              <a:t>Co</a:t>
            </a:r>
            <a:r>
              <a:rPr sz="1000" spc="5" dirty="0">
                <a:solidFill>
                  <a:srgbClr val="4D4F53"/>
                </a:solidFill>
                <a:latin typeface="Verdana"/>
                <a:cs typeface="Verdana"/>
              </a:rPr>
              <a:t>n</a:t>
            </a:r>
            <a:r>
              <a:rPr sz="1000" dirty="0">
                <a:solidFill>
                  <a:srgbClr val="4D4F53"/>
                </a:solidFill>
                <a:latin typeface="Verdana"/>
                <a:cs typeface="Verdana"/>
              </a:rPr>
              <a:t>t</a:t>
            </a:r>
            <a:r>
              <a:rPr sz="1000" spc="-5" dirty="0">
                <a:solidFill>
                  <a:srgbClr val="4D4F53"/>
                </a:solidFill>
                <a:latin typeface="Verdana"/>
                <a:cs typeface="Verdana"/>
              </a:rPr>
              <a:t>rol Sys</a:t>
            </a:r>
            <a:r>
              <a:rPr sz="1000" spc="5" dirty="0">
                <a:solidFill>
                  <a:srgbClr val="4D4F53"/>
                </a:solidFill>
                <a:latin typeface="Verdana"/>
                <a:cs typeface="Verdana"/>
              </a:rPr>
              <a:t>t</a:t>
            </a:r>
            <a:r>
              <a:rPr sz="1000" spc="-5" dirty="0">
                <a:solidFill>
                  <a:srgbClr val="4D4F53"/>
                </a:solidFill>
                <a:latin typeface="Verdana"/>
                <a:cs typeface="Verdana"/>
              </a:rPr>
              <a:t>em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4"/>
          <p:cNvSpPr/>
          <p:nvPr/>
        </p:nvSpPr>
        <p:spPr>
          <a:xfrm>
            <a:off x="1723774" y="3312792"/>
            <a:ext cx="1241297" cy="640841"/>
          </a:xfrm>
          <a:custGeom>
            <a:avLst/>
            <a:gdLst/>
            <a:ahLst/>
            <a:cxnLst/>
            <a:rect l="l" t="t" r="r" b="b"/>
            <a:pathLst>
              <a:path w="1241297" h="640841">
                <a:moveTo>
                  <a:pt x="0" y="0"/>
                </a:moveTo>
                <a:lnTo>
                  <a:pt x="0" y="640841"/>
                </a:lnTo>
                <a:lnTo>
                  <a:pt x="1241297" y="640841"/>
                </a:lnTo>
                <a:lnTo>
                  <a:pt x="124129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5"/>
          <p:cNvSpPr txBox="1"/>
          <p:nvPr/>
        </p:nvSpPr>
        <p:spPr>
          <a:xfrm>
            <a:off x="1803270" y="3357242"/>
            <a:ext cx="108331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MPS</a:t>
            </a:r>
            <a:endParaRPr sz="1600">
              <a:latin typeface="Verdana"/>
              <a:cs typeface="Verdana"/>
            </a:endParaRPr>
          </a:p>
          <a:p>
            <a:pPr marL="12700" marR="6350" indent="0"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4D4F53"/>
                </a:solidFill>
                <a:latin typeface="Verdana"/>
                <a:cs typeface="Verdana"/>
              </a:rPr>
              <a:t>M</a:t>
            </a:r>
            <a:r>
              <a:rPr sz="1000" spc="-5" dirty="0">
                <a:solidFill>
                  <a:srgbClr val="4D4F53"/>
                </a:solidFill>
                <a:latin typeface="Verdana"/>
                <a:cs typeface="Verdana"/>
              </a:rPr>
              <a:t>i</a:t>
            </a:r>
            <a:r>
              <a:rPr sz="1000" dirty="0">
                <a:solidFill>
                  <a:srgbClr val="4D4F53"/>
                </a:solidFill>
                <a:latin typeface="Verdana"/>
                <a:cs typeface="Verdana"/>
              </a:rPr>
              <a:t>ssion P</a:t>
            </a:r>
            <a:r>
              <a:rPr sz="1000" spc="-5" dirty="0">
                <a:solidFill>
                  <a:srgbClr val="4D4F53"/>
                </a:solidFill>
                <a:latin typeface="Verdana"/>
                <a:cs typeface="Verdana"/>
              </a:rPr>
              <a:t>l</a:t>
            </a:r>
            <a:r>
              <a:rPr sz="1000" dirty="0">
                <a:solidFill>
                  <a:srgbClr val="4D4F53"/>
                </a:solidFill>
                <a:latin typeface="Verdana"/>
                <a:cs typeface="Verdana"/>
              </a:rPr>
              <a:t>anning </a:t>
            </a:r>
            <a:r>
              <a:rPr sz="1000" spc="-5" dirty="0">
                <a:solidFill>
                  <a:srgbClr val="4D4F53"/>
                </a:solidFill>
                <a:latin typeface="Verdana"/>
                <a:cs typeface="Verdana"/>
              </a:rPr>
              <a:t>Sys</a:t>
            </a:r>
            <a:r>
              <a:rPr sz="1000" spc="5" dirty="0">
                <a:solidFill>
                  <a:srgbClr val="4D4F53"/>
                </a:solidFill>
                <a:latin typeface="Verdana"/>
                <a:cs typeface="Verdana"/>
              </a:rPr>
              <a:t>t</a:t>
            </a:r>
            <a:r>
              <a:rPr sz="1000" spc="-5" dirty="0">
                <a:solidFill>
                  <a:srgbClr val="4D4F53"/>
                </a:solidFill>
                <a:latin typeface="Verdana"/>
                <a:cs typeface="Verdana"/>
              </a:rPr>
              <a:t>em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16"/>
          <p:cNvSpPr/>
          <p:nvPr/>
        </p:nvSpPr>
        <p:spPr>
          <a:xfrm>
            <a:off x="3092326" y="3309745"/>
            <a:ext cx="1344929" cy="640841"/>
          </a:xfrm>
          <a:custGeom>
            <a:avLst/>
            <a:gdLst/>
            <a:ahLst/>
            <a:cxnLst/>
            <a:rect l="l" t="t" r="r" b="b"/>
            <a:pathLst>
              <a:path w="1344929" h="640841">
                <a:moveTo>
                  <a:pt x="0" y="0"/>
                </a:moveTo>
                <a:lnTo>
                  <a:pt x="0" y="640841"/>
                </a:lnTo>
                <a:lnTo>
                  <a:pt x="1344929" y="640841"/>
                </a:lnTo>
                <a:lnTo>
                  <a:pt x="1344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17"/>
          <p:cNvSpPr txBox="1"/>
          <p:nvPr/>
        </p:nvSpPr>
        <p:spPr>
          <a:xfrm>
            <a:off x="3227448" y="3354195"/>
            <a:ext cx="107442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DDS</a:t>
            </a:r>
            <a:endParaRPr sz="1600">
              <a:latin typeface="Verdana"/>
              <a:cs typeface="Verdana"/>
            </a:endParaRPr>
          </a:p>
          <a:p>
            <a:pPr marL="12700" marR="6350"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4D4F53"/>
                </a:solidFill>
                <a:latin typeface="Verdana"/>
                <a:cs typeface="Verdana"/>
              </a:rPr>
              <a:t>Data Disposition </a:t>
            </a:r>
            <a:r>
              <a:rPr sz="1000" spc="-5" dirty="0">
                <a:solidFill>
                  <a:srgbClr val="4D4F53"/>
                </a:solidFill>
                <a:latin typeface="Verdana"/>
                <a:cs typeface="Verdana"/>
              </a:rPr>
              <a:t>Sys</a:t>
            </a:r>
            <a:r>
              <a:rPr sz="1000" spc="5" dirty="0">
                <a:solidFill>
                  <a:srgbClr val="4D4F53"/>
                </a:solidFill>
                <a:latin typeface="Verdana"/>
                <a:cs typeface="Verdana"/>
              </a:rPr>
              <a:t>t</a:t>
            </a:r>
            <a:r>
              <a:rPr sz="1000" spc="-5" dirty="0">
                <a:solidFill>
                  <a:srgbClr val="4D4F53"/>
                </a:solidFill>
                <a:latin typeface="Verdana"/>
                <a:cs typeface="Verdana"/>
              </a:rPr>
              <a:t>em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18"/>
          <p:cNvSpPr/>
          <p:nvPr/>
        </p:nvSpPr>
        <p:spPr>
          <a:xfrm>
            <a:off x="3196086" y="1510663"/>
            <a:ext cx="1151381" cy="641604"/>
          </a:xfrm>
          <a:custGeom>
            <a:avLst/>
            <a:gdLst/>
            <a:ahLst/>
            <a:cxnLst/>
            <a:rect l="l" t="t" r="r" b="b"/>
            <a:pathLst>
              <a:path w="1151381" h="641604">
                <a:moveTo>
                  <a:pt x="0" y="0"/>
                </a:moveTo>
                <a:lnTo>
                  <a:pt x="0" y="641604"/>
                </a:lnTo>
                <a:lnTo>
                  <a:pt x="1151381" y="641604"/>
                </a:lnTo>
                <a:lnTo>
                  <a:pt x="11513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19"/>
          <p:cNvSpPr txBox="1"/>
          <p:nvPr/>
        </p:nvSpPr>
        <p:spPr>
          <a:xfrm>
            <a:off x="3290867" y="1555113"/>
            <a:ext cx="963294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ECC</a:t>
            </a:r>
            <a:endParaRPr sz="16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4D4F53"/>
                </a:solidFill>
                <a:latin typeface="Verdana"/>
                <a:cs typeface="Verdana"/>
              </a:rPr>
              <a:t>ESTRACK</a:t>
            </a:r>
            <a:endParaRPr sz="10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solidFill>
                  <a:srgbClr val="4D4F53"/>
                </a:solidFill>
                <a:latin typeface="Verdana"/>
                <a:cs typeface="Verdana"/>
              </a:rPr>
              <a:t>Co</a:t>
            </a:r>
            <a:r>
              <a:rPr sz="1000" spc="5" dirty="0">
                <a:solidFill>
                  <a:srgbClr val="4D4F53"/>
                </a:solidFill>
                <a:latin typeface="Verdana"/>
                <a:cs typeface="Verdana"/>
              </a:rPr>
              <a:t>n</a:t>
            </a:r>
            <a:r>
              <a:rPr sz="1000" dirty="0">
                <a:solidFill>
                  <a:srgbClr val="4D4F53"/>
                </a:solidFill>
                <a:latin typeface="Verdana"/>
                <a:cs typeface="Verdana"/>
              </a:rPr>
              <a:t>trol</a:t>
            </a:r>
            <a:r>
              <a:rPr sz="1000" spc="-5" dirty="0">
                <a:solidFill>
                  <a:srgbClr val="4D4F53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4D4F53"/>
                </a:solidFill>
                <a:latin typeface="Verdana"/>
                <a:cs typeface="Verdana"/>
              </a:rPr>
              <a:t>Ce</a:t>
            </a:r>
            <a:r>
              <a:rPr sz="1000" spc="5" dirty="0">
                <a:solidFill>
                  <a:srgbClr val="4D4F53"/>
                </a:solidFill>
                <a:latin typeface="Verdana"/>
                <a:cs typeface="Verdana"/>
              </a:rPr>
              <a:t>n</a:t>
            </a:r>
            <a:r>
              <a:rPr sz="1000" dirty="0">
                <a:solidFill>
                  <a:srgbClr val="4D4F53"/>
                </a:solidFill>
                <a:latin typeface="Verdana"/>
                <a:cs typeface="Verdana"/>
              </a:rPr>
              <a:t>tre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0" name="object 35"/>
          <p:cNvSpPr/>
          <p:nvPr/>
        </p:nvSpPr>
        <p:spPr>
          <a:xfrm>
            <a:off x="796095" y="2159886"/>
            <a:ext cx="143256" cy="720852"/>
          </a:xfrm>
          <a:custGeom>
            <a:avLst/>
            <a:gdLst/>
            <a:ahLst/>
            <a:cxnLst/>
            <a:rect l="l" t="t" r="r" b="b"/>
            <a:pathLst>
              <a:path w="143256" h="720852">
                <a:moveTo>
                  <a:pt x="143256" y="143256"/>
                </a:moveTo>
                <a:lnTo>
                  <a:pt x="71627" y="0"/>
                </a:lnTo>
                <a:lnTo>
                  <a:pt x="0" y="143256"/>
                </a:lnTo>
                <a:lnTo>
                  <a:pt x="57150" y="143256"/>
                </a:lnTo>
                <a:lnTo>
                  <a:pt x="57150" y="128777"/>
                </a:lnTo>
                <a:lnTo>
                  <a:pt x="86106" y="128777"/>
                </a:lnTo>
                <a:lnTo>
                  <a:pt x="86106" y="143256"/>
                </a:lnTo>
                <a:lnTo>
                  <a:pt x="143256" y="143256"/>
                </a:lnTo>
                <a:close/>
              </a:path>
              <a:path w="143256" h="720852">
                <a:moveTo>
                  <a:pt x="143256" y="578358"/>
                </a:moveTo>
                <a:lnTo>
                  <a:pt x="0" y="578358"/>
                </a:lnTo>
                <a:lnTo>
                  <a:pt x="57150" y="692050"/>
                </a:lnTo>
                <a:lnTo>
                  <a:pt x="57150" y="592074"/>
                </a:lnTo>
                <a:lnTo>
                  <a:pt x="86106" y="592074"/>
                </a:lnTo>
                <a:lnTo>
                  <a:pt x="86106" y="692050"/>
                </a:lnTo>
                <a:lnTo>
                  <a:pt x="143256" y="578358"/>
                </a:lnTo>
                <a:close/>
              </a:path>
              <a:path w="143256" h="720852">
                <a:moveTo>
                  <a:pt x="86106" y="143256"/>
                </a:moveTo>
                <a:lnTo>
                  <a:pt x="86106" y="128777"/>
                </a:lnTo>
                <a:lnTo>
                  <a:pt x="57150" y="128777"/>
                </a:lnTo>
                <a:lnTo>
                  <a:pt x="57150" y="143256"/>
                </a:lnTo>
                <a:lnTo>
                  <a:pt x="86106" y="143256"/>
                </a:lnTo>
                <a:close/>
              </a:path>
              <a:path w="143256" h="720852">
                <a:moveTo>
                  <a:pt x="86106" y="578358"/>
                </a:moveTo>
                <a:lnTo>
                  <a:pt x="86106" y="143256"/>
                </a:lnTo>
                <a:lnTo>
                  <a:pt x="57150" y="143256"/>
                </a:lnTo>
                <a:lnTo>
                  <a:pt x="57150" y="578358"/>
                </a:lnTo>
                <a:lnTo>
                  <a:pt x="86106" y="578358"/>
                </a:lnTo>
                <a:close/>
              </a:path>
              <a:path w="143256" h="720852">
                <a:moveTo>
                  <a:pt x="86106" y="692050"/>
                </a:moveTo>
                <a:lnTo>
                  <a:pt x="86106" y="592074"/>
                </a:lnTo>
                <a:lnTo>
                  <a:pt x="57150" y="592074"/>
                </a:lnTo>
                <a:lnTo>
                  <a:pt x="57150" y="692050"/>
                </a:lnTo>
                <a:lnTo>
                  <a:pt x="71627" y="720852"/>
                </a:lnTo>
                <a:lnTo>
                  <a:pt x="86106" y="692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37"/>
          <p:cNvSpPr/>
          <p:nvPr/>
        </p:nvSpPr>
        <p:spPr>
          <a:xfrm>
            <a:off x="347602" y="2923410"/>
            <a:ext cx="4032504" cy="0"/>
          </a:xfrm>
          <a:custGeom>
            <a:avLst/>
            <a:gdLst/>
            <a:ahLst/>
            <a:cxnLst/>
            <a:rect l="l" t="t" r="r" b="b"/>
            <a:pathLst>
              <a:path w="4032504">
                <a:moveTo>
                  <a:pt x="0" y="0"/>
                </a:moveTo>
                <a:lnTo>
                  <a:pt x="403250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38"/>
          <p:cNvSpPr/>
          <p:nvPr/>
        </p:nvSpPr>
        <p:spPr>
          <a:xfrm>
            <a:off x="2340235" y="2883786"/>
            <a:ext cx="70859" cy="73142"/>
          </a:xfrm>
          <a:custGeom>
            <a:avLst/>
            <a:gdLst/>
            <a:ahLst/>
            <a:cxnLst/>
            <a:rect l="l" t="t" r="r" b="b"/>
            <a:pathLst>
              <a:path w="70859" h="73142">
                <a:moveTo>
                  <a:pt x="70859" y="37105"/>
                </a:moveTo>
                <a:lnTo>
                  <a:pt x="49506" y="3019"/>
                </a:lnTo>
                <a:lnTo>
                  <a:pt x="35811" y="0"/>
                </a:lnTo>
                <a:lnTo>
                  <a:pt x="21955" y="2886"/>
                </a:lnTo>
                <a:lnTo>
                  <a:pt x="10623" y="10706"/>
                </a:lnTo>
                <a:lnTo>
                  <a:pt x="2932" y="22204"/>
                </a:lnTo>
                <a:lnTo>
                  <a:pt x="0" y="36123"/>
                </a:lnTo>
                <a:lnTo>
                  <a:pt x="2733" y="50593"/>
                </a:lnTo>
                <a:lnTo>
                  <a:pt x="10206" y="62244"/>
                </a:lnTo>
                <a:lnTo>
                  <a:pt x="21322" y="70089"/>
                </a:lnTo>
                <a:lnTo>
                  <a:pt x="34986" y="73142"/>
                </a:lnTo>
                <a:lnTo>
                  <a:pt x="48866" y="70373"/>
                </a:lnTo>
                <a:lnTo>
                  <a:pt x="60210" y="62747"/>
                </a:lnTo>
                <a:lnTo>
                  <a:pt x="67910" y="51309"/>
                </a:lnTo>
                <a:lnTo>
                  <a:pt x="70859" y="371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39"/>
          <p:cNvSpPr/>
          <p:nvPr/>
        </p:nvSpPr>
        <p:spPr>
          <a:xfrm>
            <a:off x="2340235" y="2883786"/>
            <a:ext cx="70859" cy="73142"/>
          </a:xfrm>
          <a:custGeom>
            <a:avLst/>
            <a:gdLst/>
            <a:ahLst/>
            <a:cxnLst/>
            <a:rect l="l" t="t" r="r" b="b"/>
            <a:pathLst>
              <a:path w="70859" h="73142">
                <a:moveTo>
                  <a:pt x="35811" y="0"/>
                </a:moveTo>
                <a:lnTo>
                  <a:pt x="21955" y="2886"/>
                </a:lnTo>
                <a:lnTo>
                  <a:pt x="10623" y="10706"/>
                </a:lnTo>
                <a:lnTo>
                  <a:pt x="2932" y="22204"/>
                </a:lnTo>
                <a:lnTo>
                  <a:pt x="0" y="36123"/>
                </a:lnTo>
                <a:lnTo>
                  <a:pt x="2733" y="50593"/>
                </a:lnTo>
                <a:lnTo>
                  <a:pt x="10206" y="62244"/>
                </a:lnTo>
                <a:lnTo>
                  <a:pt x="21322" y="70089"/>
                </a:lnTo>
                <a:lnTo>
                  <a:pt x="34986" y="73142"/>
                </a:lnTo>
                <a:lnTo>
                  <a:pt x="48866" y="70373"/>
                </a:lnTo>
                <a:lnTo>
                  <a:pt x="60210" y="62747"/>
                </a:lnTo>
                <a:lnTo>
                  <a:pt x="67910" y="51309"/>
                </a:lnTo>
                <a:lnTo>
                  <a:pt x="70859" y="37105"/>
                </a:lnTo>
                <a:lnTo>
                  <a:pt x="68089" y="22790"/>
                </a:lnTo>
                <a:lnTo>
                  <a:pt x="60572" y="11022"/>
                </a:lnTo>
                <a:lnTo>
                  <a:pt x="49506" y="3019"/>
                </a:lnTo>
                <a:lnTo>
                  <a:pt x="36086" y="1"/>
                </a:lnTo>
                <a:lnTo>
                  <a:pt x="3581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0"/>
          <p:cNvSpPr/>
          <p:nvPr/>
        </p:nvSpPr>
        <p:spPr>
          <a:xfrm>
            <a:off x="2140588" y="2158363"/>
            <a:ext cx="146304" cy="720851"/>
          </a:xfrm>
          <a:custGeom>
            <a:avLst/>
            <a:gdLst/>
            <a:ahLst/>
            <a:cxnLst/>
            <a:rect l="l" t="t" r="r" b="b"/>
            <a:pathLst>
              <a:path w="146304" h="720851">
                <a:moveTo>
                  <a:pt x="143256" y="578358"/>
                </a:moveTo>
                <a:lnTo>
                  <a:pt x="86198" y="578054"/>
                </a:lnTo>
                <a:lnTo>
                  <a:pt x="86106" y="592074"/>
                </a:lnTo>
                <a:lnTo>
                  <a:pt x="57150" y="592074"/>
                </a:lnTo>
                <a:lnTo>
                  <a:pt x="57150" y="577899"/>
                </a:lnTo>
                <a:lnTo>
                  <a:pt x="0" y="577596"/>
                </a:lnTo>
                <a:lnTo>
                  <a:pt x="57150" y="693125"/>
                </a:lnTo>
                <a:lnTo>
                  <a:pt x="57150" y="592074"/>
                </a:lnTo>
                <a:lnTo>
                  <a:pt x="57243" y="693313"/>
                </a:lnTo>
                <a:lnTo>
                  <a:pt x="70866" y="720852"/>
                </a:lnTo>
                <a:lnTo>
                  <a:pt x="143256" y="578358"/>
                </a:lnTo>
                <a:close/>
              </a:path>
              <a:path w="146304" h="720851">
                <a:moveTo>
                  <a:pt x="146303" y="143256"/>
                </a:moveTo>
                <a:lnTo>
                  <a:pt x="75437" y="0"/>
                </a:lnTo>
                <a:lnTo>
                  <a:pt x="3047" y="142494"/>
                </a:lnTo>
                <a:lnTo>
                  <a:pt x="60105" y="142797"/>
                </a:lnTo>
                <a:lnTo>
                  <a:pt x="60197" y="128778"/>
                </a:lnTo>
                <a:lnTo>
                  <a:pt x="89153" y="128778"/>
                </a:lnTo>
                <a:lnTo>
                  <a:pt x="89153" y="142952"/>
                </a:lnTo>
                <a:lnTo>
                  <a:pt x="146303" y="143256"/>
                </a:lnTo>
                <a:close/>
              </a:path>
              <a:path w="146304" h="720851">
                <a:moveTo>
                  <a:pt x="86198" y="578054"/>
                </a:moveTo>
                <a:lnTo>
                  <a:pt x="57243" y="577900"/>
                </a:lnTo>
                <a:lnTo>
                  <a:pt x="57150" y="592074"/>
                </a:lnTo>
                <a:lnTo>
                  <a:pt x="86106" y="592074"/>
                </a:lnTo>
                <a:lnTo>
                  <a:pt x="86198" y="578054"/>
                </a:lnTo>
                <a:close/>
              </a:path>
              <a:path w="146304" h="720851">
                <a:moveTo>
                  <a:pt x="89060" y="142951"/>
                </a:moveTo>
                <a:lnTo>
                  <a:pt x="60105" y="142797"/>
                </a:lnTo>
                <a:lnTo>
                  <a:pt x="57243" y="577900"/>
                </a:lnTo>
                <a:lnTo>
                  <a:pt x="86198" y="578054"/>
                </a:lnTo>
                <a:lnTo>
                  <a:pt x="89060" y="142951"/>
                </a:lnTo>
                <a:close/>
              </a:path>
              <a:path w="146304" h="720851">
                <a:moveTo>
                  <a:pt x="89153" y="128778"/>
                </a:moveTo>
                <a:lnTo>
                  <a:pt x="60197" y="128778"/>
                </a:lnTo>
                <a:lnTo>
                  <a:pt x="60105" y="142797"/>
                </a:lnTo>
                <a:lnTo>
                  <a:pt x="89060" y="142951"/>
                </a:lnTo>
                <a:lnTo>
                  <a:pt x="89153" y="128778"/>
                </a:lnTo>
                <a:close/>
              </a:path>
              <a:path w="146304" h="720851">
                <a:moveTo>
                  <a:pt x="89153" y="142952"/>
                </a:moveTo>
                <a:lnTo>
                  <a:pt x="89153" y="128778"/>
                </a:lnTo>
                <a:lnTo>
                  <a:pt x="89060" y="142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1"/>
          <p:cNvSpPr/>
          <p:nvPr/>
        </p:nvSpPr>
        <p:spPr>
          <a:xfrm>
            <a:off x="2302132" y="2971416"/>
            <a:ext cx="142493" cy="350519"/>
          </a:xfrm>
          <a:custGeom>
            <a:avLst/>
            <a:gdLst/>
            <a:ahLst/>
            <a:cxnLst/>
            <a:rect l="l" t="t" r="r" b="b"/>
            <a:pathLst>
              <a:path w="142493" h="350519">
                <a:moveTo>
                  <a:pt x="142493" y="142493"/>
                </a:moveTo>
                <a:lnTo>
                  <a:pt x="70865" y="0"/>
                </a:lnTo>
                <a:lnTo>
                  <a:pt x="0" y="142493"/>
                </a:lnTo>
                <a:lnTo>
                  <a:pt x="57150" y="142493"/>
                </a:lnTo>
                <a:lnTo>
                  <a:pt x="57150" y="128777"/>
                </a:lnTo>
                <a:lnTo>
                  <a:pt x="85343" y="128777"/>
                </a:lnTo>
                <a:lnTo>
                  <a:pt x="85343" y="142493"/>
                </a:lnTo>
                <a:lnTo>
                  <a:pt x="142493" y="142493"/>
                </a:lnTo>
                <a:close/>
              </a:path>
              <a:path w="142493" h="350519">
                <a:moveTo>
                  <a:pt x="142493" y="208025"/>
                </a:moveTo>
                <a:lnTo>
                  <a:pt x="0" y="208025"/>
                </a:lnTo>
                <a:lnTo>
                  <a:pt x="57150" y="322940"/>
                </a:lnTo>
                <a:lnTo>
                  <a:pt x="57150" y="221741"/>
                </a:lnTo>
                <a:lnTo>
                  <a:pt x="85343" y="221741"/>
                </a:lnTo>
                <a:lnTo>
                  <a:pt x="85343" y="321718"/>
                </a:lnTo>
                <a:lnTo>
                  <a:pt x="142493" y="208025"/>
                </a:lnTo>
                <a:close/>
              </a:path>
              <a:path w="142493" h="350519">
                <a:moveTo>
                  <a:pt x="85343" y="142493"/>
                </a:moveTo>
                <a:lnTo>
                  <a:pt x="85343" y="128777"/>
                </a:lnTo>
                <a:lnTo>
                  <a:pt x="57150" y="128777"/>
                </a:lnTo>
                <a:lnTo>
                  <a:pt x="57150" y="142493"/>
                </a:lnTo>
                <a:lnTo>
                  <a:pt x="85343" y="142493"/>
                </a:lnTo>
                <a:close/>
              </a:path>
              <a:path w="142493" h="350519">
                <a:moveTo>
                  <a:pt x="85343" y="208025"/>
                </a:moveTo>
                <a:lnTo>
                  <a:pt x="85343" y="142493"/>
                </a:lnTo>
                <a:lnTo>
                  <a:pt x="57150" y="142493"/>
                </a:lnTo>
                <a:lnTo>
                  <a:pt x="57150" y="208025"/>
                </a:lnTo>
                <a:lnTo>
                  <a:pt x="85343" y="208025"/>
                </a:lnTo>
                <a:close/>
              </a:path>
              <a:path w="142493" h="350519">
                <a:moveTo>
                  <a:pt x="85343" y="321718"/>
                </a:moveTo>
                <a:lnTo>
                  <a:pt x="85343" y="221741"/>
                </a:lnTo>
                <a:lnTo>
                  <a:pt x="57150" y="221741"/>
                </a:lnTo>
                <a:lnTo>
                  <a:pt x="57150" y="322940"/>
                </a:lnTo>
                <a:lnTo>
                  <a:pt x="70865" y="350519"/>
                </a:lnTo>
                <a:lnTo>
                  <a:pt x="85343" y="3217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2"/>
          <p:cNvSpPr/>
          <p:nvPr/>
        </p:nvSpPr>
        <p:spPr>
          <a:xfrm>
            <a:off x="916054" y="2961510"/>
            <a:ext cx="142494" cy="351282"/>
          </a:xfrm>
          <a:custGeom>
            <a:avLst/>
            <a:gdLst/>
            <a:ahLst/>
            <a:cxnLst/>
            <a:rect l="l" t="t" r="r" b="b"/>
            <a:pathLst>
              <a:path w="142494" h="351282">
                <a:moveTo>
                  <a:pt x="142494" y="143256"/>
                </a:moveTo>
                <a:lnTo>
                  <a:pt x="71628" y="0"/>
                </a:lnTo>
                <a:lnTo>
                  <a:pt x="0" y="143256"/>
                </a:lnTo>
                <a:lnTo>
                  <a:pt x="57150" y="143256"/>
                </a:lnTo>
                <a:lnTo>
                  <a:pt x="57150" y="128778"/>
                </a:lnTo>
                <a:lnTo>
                  <a:pt x="85343" y="128778"/>
                </a:lnTo>
                <a:lnTo>
                  <a:pt x="85343" y="143256"/>
                </a:lnTo>
                <a:lnTo>
                  <a:pt x="142494" y="143256"/>
                </a:lnTo>
                <a:close/>
              </a:path>
              <a:path w="142494" h="351282">
                <a:moveTo>
                  <a:pt x="142494" y="208025"/>
                </a:moveTo>
                <a:lnTo>
                  <a:pt x="0" y="208025"/>
                </a:lnTo>
                <a:lnTo>
                  <a:pt x="57150" y="322325"/>
                </a:lnTo>
                <a:lnTo>
                  <a:pt x="57150" y="222504"/>
                </a:lnTo>
                <a:lnTo>
                  <a:pt x="85343" y="222504"/>
                </a:lnTo>
                <a:lnTo>
                  <a:pt x="85343" y="323555"/>
                </a:lnTo>
                <a:lnTo>
                  <a:pt x="142494" y="208025"/>
                </a:lnTo>
                <a:close/>
              </a:path>
              <a:path w="142494" h="351282">
                <a:moveTo>
                  <a:pt x="85343" y="143256"/>
                </a:moveTo>
                <a:lnTo>
                  <a:pt x="85343" y="128778"/>
                </a:lnTo>
                <a:lnTo>
                  <a:pt x="57150" y="128778"/>
                </a:lnTo>
                <a:lnTo>
                  <a:pt x="57150" y="143256"/>
                </a:lnTo>
                <a:lnTo>
                  <a:pt x="85343" y="143256"/>
                </a:lnTo>
                <a:close/>
              </a:path>
              <a:path w="142494" h="351282">
                <a:moveTo>
                  <a:pt x="85343" y="208025"/>
                </a:moveTo>
                <a:lnTo>
                  <a:pt x="85343" y="143256"/>
                </a:lnTo>
                <a:lnTo>
                  <a:pt x="57150" y="143256"/>
                </a:lnTo>
                <a:lnTo>
                  <a:pt x="57150" y="208025"/>
                </a:lnTo>
                <a:lnTo>
                  <a:pt x="85343" y="208025"/>
                </a:lnTo>
                <a:close/>
              </a:path>
              <a:path w="142494" h="351282">
                <a:moveTo>
                  <a:pt x="85343" y="323555"/>
                </a:moveTo>
                <a:lnTo>
                  <a:pt x="85343" y="222504"/>
                </a:lnTo>
                <a:lnTo>
                  <a:pt x="57150" y="222504"/>
                </a:lnTo>
                <a:lnTo>
                  <a:pt x="57150" y="322325"/>
                </a:lnTo>
                <a:lnTo>
                  <a:pt x="71628" y="351282"/>
                </a:lnTo>
                <a:lnTo>
                  <a:pt x="85343" y="3235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3"/>
          <p:cNvSpPr/>
          <p:nvPr/>
        </p:nvSpPr>
        <p:spPr>
          <a:xfrm>
            <a:off x="3526666" y="2159886"/>
            <a:ext cx="145541" cy="720851"/>
          </a:xfrm>
          <a:custGeom>
            <a:avLst/>
            <a:gdLst/>
            <a:ahLst/>
            <a:cxnLst/>
            <a:rect l="l" t="t" r="r" b="b"/>
            <a:pathLst>
              <a:path w="145541" h="720851">
                <a:moveTo>
                  <a:pt x="143256" y="578358"/>
                </a:moveTo>
                <a:lnTo>
                  <a:pt x="85459" y="578050"/>
                </a:lnTo>
                <a:lnTo>
                  <a:pt x="85344" y="592074"/>
                </a:lnTo>
                <a:lnTo>
                  <a:pt x="57150" y="592074"/>
                </a:lnTo>
                <a:lnTo>
                  <a:pt x="57150" y="577899"/>
                </a:lnTo>
                <a:lnTo>
                  <a:pt x="0" y="577596"/>
                </a:lnTo>
                <a:lnTo>
                  <a:pt x="57150" y="693125"/>
                </a:lnTo>
                <a:lnTo>
                  <a:pt x="57150" y="592074"/>
                </a:lnTo>
                <a:lnTo>
                  <a:pt x="57243" y="693313"/>
                </a:lnTo>
                <a:lnTo>
                  <a:pt x="70866" y="720852"/>
                </a:lnTo>
                <a:lnTo>
                  <a:pt x="143256" y="578358"/>
                </a:lnTo>
                <a:close/>
              </a:path>
              <a:path w="145541" h="720851">
                <a:moveTo>
                  <a:pt x="145541" y="143256"/>
                </a:moveTo>
                <a:lnTo>
                  <a:pt x="75437" y="0"/>
                </a:lnTo>
                <a:lnTo>
                  <a:pt x="3047" y="142494"/>
                </a:lnTo>
                <a:lnTo>
                  <a:pt x="60105" y="142799"/>
                </a:lnTo>
                <a:lnTo>
                  <a:pt x="60197" y="128778"/>
                </a:lnTo>
                <a:lnTo>
                  <a:pt x="89153" y="128778"/>
                </a:lnTo>
                <a:lnTo>
                  <a:pt x="89153" y="142954"/>
                </a:lnTo>
                <a:lnTo>
                  <a:pt x="145541" y="143256"/>
                </a:lnTo>
                <a:close/>
              </a:path>
              <a:path w="145541" h="720851">
                <a:moveTo>
                  <a:pt x="85459" y="578050"/>
                </a:moveTo>
                <a:lnTo>
                  <a:pt x="57243" y="577900"/>
                </a:lnTo>
                <a:lnTo>
                  <a:pt x="57150" y="592074"/>
                </a:lnTo>
                <a:lnTo>
                  <a:pt x="85344" y="592074"/>
                </a:lnTo>
                <a:lnTo>
                  <a:pt x="85459" y="578050"/>
                </a:lnTo>
                <a:close/>
              </a:path>
              <a:path w="145541" h="720851">
                <a:moveTo>
                  <a:pt x="89037" y="142953"/>
                </a:moveTo>
                <a:lnTo>
                  <a:pt x="60105" y="142799"/>
                </a:lnTo>
                <a:lnTo>
                  <a:pt x="57243" y="577900"/>
                </a:lnTo>
                <a:lnTo>
                  <a:pt x="85459" y="578050"/>
                </a:lnTo>
                <a:lnTo>
                  <a:pt x="89037" y="142953"/>
                </a:lnTo>
                <a:close/>
              </a:path>
              <a:path w="145541" h="720851">
                <a:moveTo>
                  <a:pt x="89153" y="128778"/>
                </a:moveTo>
                <a:lnTo>
                  <a:pt x="60197" y="128778"/>
                </a:lnTo>
                <a:lnTo>
                  <a:pt x="60105" y="142799"/>
                </a:lnTo>
                <a:lnTo>
                  <a:pt x="89037" y="142953"/>
                </a:lnTo>
                <a:lnTo>
                  <a:pt x="89153" y="128778"/>
                </a:lnTo>
                <a:close/>
              </a:path>
              <a:path w="145541" h="720851">
                <a:moveTo>
                  <a:pt x="89153" y="142954"/>
                </a:moveTo>
                <a:lnTo>
                  <a:pt x="89153" y="128778"/>
                </a:lnTo>
                <a:lnTo>
                  <a:pt x="89037" y="14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4"/>
          <p:cNvSpPr/>
          <p:nvPr/>
        </p:nvSpPr>
        <p:spPr>
          <a:xfrm>
            <a:off x="3659254" y="2959986"/>
            <a:ext cx="142493" cy="351282"/>
          </a:xfrm>
          <a:custGeom>
            <a:avLst/>
            <a:gdLst/>
            <a:ahLst/>
            <a:cxnLst/>
            <a:rect l="l" t="t" r="r" b="b"/>
            <a:pathLst>
              <a:path w="142493" h="351282">
                <a:moveTo>
                  <a:pt x="142493" y="143256"/>
                </a:moveTo>
                <a:lnTo>
                  <a:pt x="71627" y="0"/>
                </a:lnTo>
                <a:lnTo>
                  <a:pt x="0" y="143256"/>
                </a:lnTo>
                <a:lnTo>
                  <a:pt x="57150" y="143256"/>
                </a:lnTo>
                <a:lnTo>
                  <a:pt x="57150" y="128778"/>
                </a:lnTo>
                <a:lnTo>
                  <a:pt x="85344" y="128778"/>
                </a:lnTo>
                <a:lnTo>
                  <a:pt x="85344" y="143256"/>
                </a:lnTo>
                <a:lnTo>
                  <a:pt x="142493" y="143256"/>
                </a:lnTo>
                <a:close/>
              </a:path>
              <a:path w="142493" h="351282">
                <a:moveTo>
                  <a:pt x="142493" y="208026"/>
                </a:moveTo>
                <a:lnTo>
                  <a:pt x="0" y="208026"/>
                </a:lnTo>
                <a:lnTo>
                  <a:pt x="57150" y="322326"/>
                </a:lnTo>
                <a:lnTo>
                  <a:pt x="57150" y="222504"/>
                </a:lnTo>
                <a:lnTo>
                  <a:pt x="85344" y="222504"/>
                </a:lnTo>
                <a:lnTo>
                  <a:pt x="85344" y="323555"/>
                </a:lnTo>
                <a:lnTo>
                  <a:pt x="142493" y="208026"/>
                </a:lnTo>
                <a:close/>
              </a:path>
              <a:path w="142493" h="351282">
                <a:moveTo>
                  <a:pt x="85344" y="143256"/>
                </a:moveTo>
                <a:lnTo>
                  <a:pt x="85344" y="128778"/>
                </a:lnTo>
                <a:lnTo>
                  <a:pt x="57150" y="128778"/>
                </a:lnTo>
                <a:lnTo>
                  <a:pt x="57150" y="143256"/>
                </a:lnTo>
                <a:lnTo>
                  <a:pt x="85344" y="143256"/>
                </a:lnTo>
                <a:close/>
              </a:path>
              <a:path w="142493" h="351282">
                <a:moveTo>
                  <a:pt x="85344" y="208026"/>
                </a:moveTo>
                <a:lnTo>
                  <a:pt x="85344" y="143256"/>
                </a:lnTo>
                <a:lnTo>
                  <a:pt x="57150" y="143256"/>
                </a:lnTo>
                <a:lnTo>
                  <a:pt x="57150" y="208026"/>
                </a:lnTo>
                <a:lnTo>
                  <a:pt x="85344" y="208026"/>
                </a:lnTo>
                <a:close/>
              </a:path>
              <a:path w="142493" h="351282">
                <a:moveTo>
                  <a:pt x="85344" y="323555"/>
                </a:moveTo>
                <a:lnTo>
                  <a:pt x="85344" y="222504"/>
                </a:lnTo>
                <a:lnTo>
                  <a:pt x="57150" y="222504"/>
                </a:lnTo>
                <a:lnTo>
                  <a:pt x="57150" y="322326"/>
                </a:lnTo>
                <a:lnTo>
                  <a:pt x="71627" y="351282"/>
                </a:lnTo>
                <a:lnTo>
                  <a:pt x="85344" y="3235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45"/>
          <p:cNvSpPr/>
          <p:nvPr/>
        </p:nvSpPr>
        <p:spPr>
          <a:xfrm>
            <a:off x="841466" y="2879215"/>
            <a:ext cx="71607" cy="73141"/>
          </a:xfrm>
          <a:custGeom>
            <a:avLst/>
            <a:gdLst/>
            <a:ahLst/>
            <a:cxnLst/>
            <a:rect l="l" t="t" r="r" b="b"/>
            <a:pathLst>
              <a:path w="71607" h="73141">
                <a:moveTo>
                  <a:pt x="71607" y="37705"/>
                </a:moveTo>
                <a:lnTo>
                  <a:pt x="50660" y="3238"/>
                </a:lnTo>
                <a:lnTo>
                  <a:pt x="35811" y="0"/>
                </a:lnTo>
                <a:lnTo>
                  <a:pt x="21955" y="2780"/>
                </a:lnTo>
                <a:lnTo>
                  <a:pt x="10623" y="10422"/>
                </a:lnTo>
                <a:lnTo>
                  <a:pt x="2932" y="21880"/>
                </a:lnTo>
                <a:lnTo>
                  <a:pt x="0" y="36106"/>
                </a:lnTo>
                <a:lnTo>
                  <a:pt x="2731" y="50262"/>
                </a:lnTo>
                <a:lnTo>
                  <a:pt x="10201" y="61947"/>
                </a:lnTo>
                <a:lnTo>
                  <a:pt x="21313" y="69970"/>
                </a:lnTo>
                <a:lnTo>
                  <a:pt x="34972" y="73141"/>
                </a:lnTo>
                <a:lnTo>
                  <a:pt x="49159" y="70325"/>
                </a:lnTo>
                <a:lnTo>
                  <a:pt x="60663" y="62670"/>
                </a:lnTo>
                <a:lnTo>
                  <a:pt x="68481" y="51392"/>
                </a:lnTo>
                <a:lnTo>
                  <a:pt x="71607" y="377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46"/>
          <p:cNvSpPr/>
          <p:nvPr/>
        </p:nvSpPr>
        <p:spPr>
          <a:xfrm>
            <a:off x="834981" y="2879215"/>
            <a:ext cx="71607" cy="73141"/>
          </a:xfrm>
          <a:custGeom>
            <a:avLst/>
            <a:gdLst/>
            <a:ahLst/>
            <a:cxnLst/>
            <a:rect l="l" t="t" r="r" b="b"/>
            <a:pathLst>
              <a:path w="71607" h="73141">
                <a:moveTo>
                  <a:pt x="35811" y="0"/>
                </a:moveTo>
                <a:lnTo>
                  <a:pt x="21955" y="2780"/>
                </a:lnTo>
                <a:lnTo>
                  <a:pt x="10623" y="10422"/>
                </a:lnTo>
                <a:lnTo>
                  <a:pt x="2932" y="21880"/>
                </a:lnTo>
                <a:lnTo>
                  <a:pt x="0" y="36106"/>
                </a:lnTo>
                <a:lnTo>
                  <a:pt x="2731" y="50262"/>
                </a:lnTo>
                <a:lnTo>
                  <a:pt x="10201" y="61947"/>
                </a:lnTo>
                <a:lnTo>
                  <a:pt x="21313" y="69970"/>
                </a:lnTo>
                <a:lnTo>
                  <a:pt x="34972" y="73141"/>
                </a:lnTo>
                <a:lnTo>
                  <a:pt x="49159" y="70325"/>
                </a:lnTo>
                <a:lnTo>
                  <a:pt x="60663" y="62670"/>
                </a:lnTo>
                <a:lnTo>
                  <a:pt x="68481" y="51392"/>
                </a:lnTo>
                <a:lnTo>
                  <a:pt x="71607" y="37705"/>
                </a:lnTo>
                <a:lnTo>
                  <a:pt x="68933" y="22978"/>
                </a:lnTo>
                <a:lnTo>
                  <a:pt x="61595" y="11189"/>
                </a:lnTo>
                <a:lnTo>
                  <a:pt x="50660" y="3238"/>
                </a:lnTo>
                <a:lnTo>
                  <a:pt x="37193" y="26"/>
                </a:lnTo>
                <a:lnTo>
                  <a:pt x="3581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47"/>
          <p:cNvSpPr/>
          <p:nvPr/>
        </p:nvSpPr>
        <p:spPr>
          <a:xfrm>
            <a:off x="2171833" y="2879215"/>
            <a:ext cx="71607" cy="73141"/>
          </a:xfrm>
          <a:custGeom>
            <a:avLst/>
            <a:gdLst/>
            <a:ahLst/>
            <a:cxnLst/>
            <a:rect l="l" t="t" r="r" b="b"/>
            <a:pathLst>
              <a:path w="71607" h="73141">
                <a:moveTo>
                  <a:pt x="71607" y="37705"/>
                </a:moveTo>
                <a:lnTo>
                  <a:pt x="50660" y="3238"/>
                </a:lnTo>
                <a:lnTo>
                  <a:pt x="35811" y="0"/>
                </a:lnTo>
                <a:lnTo>
                  <a:pt x="21955" y="2780"/>
                </a:lnTo>
                <a:lnTo>
                  <a:pt x="10623" y="10422"/>
                </a:lnTo>
                <a:lnTo>
                  <a:pt x="2932" y="21880"/>
                </a:lnTo>
                <a:lnTo>
                  <a:pt x="0" y="36106"/>
                </a:lnTo>
                <a:lnTo>
                  <a:pt x="2731" y="50262"/>
                </a:lnTo>
                <a:lnTo>
                  <a:pt x="10201" y="61947"/>
                </a:lnTo>
                <a:lnTo>
                  <a:pt x="21313" y="69970"/>
                </a:lnTo>
                <a:lnTo>
                  <a:pt x="34972" y="73141"/>
                </a:lnTo>
                <a:lnTo>
                  <a:pt x="49159" y="70325"/>
                </a:lnTo>
                <a:lnTo>
                  <a:pt x="60663" y="62670"/>
                </a:lnTo>
                <a:lnTo>
                  <a:pt x="68481" y="51392"/>
                </a:lnTo>
                <a:lnTo>
                  <a:pt x="71607" y="377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48"/>
          <p:cNvSpPr/>
          <p:nvPr/>
        </p:nvSpPr>
        <p:spPr>
          <a:xfrm>
            <a:off x="2171833" y="2879215"/>
            <a:ext cx="71607" cy="73141"/>
          </a:xfrm>
          <a:custGeom>
            <a:avLst/>
            <a:gdLst/>
            <a:ahLst/>
            <a:cxnLst/>
            <a:rect l="l" t="t" r="r" b="b"/>
            <a:pathLst>
              <a:path w="71607" h="73141">
                <a:moveTo>
                  <a:pt x="35811" y="0"/>
                </a:moveTo>
                <a:lnTo>
                  <a:pt x="21955" y="2780"/>
                </a:lnTo>
                <a:lnTo>
                  <a:pt x="10623" y="10422"/>
                </a:lnTo>
                <a:lnTo>
                  <a:pt x="2932" y="21880"/>
                </a:lnTo>
                <a:lnTo>
                  <a:pt x="0" y="36106"/>
                </a:lnTo>
                <a:lnTo>
                  <a:pt x="2731" y="50262"/>
                </a:lnTo>
                <a:lnTo>
                  <a:pt x="10201" y="61947"/>
                </a:lnTo>
                <a:lnTo>
                  <a:pt x="21313" y="69970"/>
                </a:lnTo>
                <a:lnTo>
                  <a:pt x="34972" y="73141"/>
                </a:lnTo>
                <a:lnTo>
                  <a:pt x="49159" y="70325"/>
                </a:lnTo>
                <a:lnTo>
                  <a:pt x="60663" y="62670"/>
                </a:lnTo>
                <a:lnTo>
                  <a:pt x="68481" y="51392"/>
                </a:lnTo>
                <a:lnTo>
                  <a:pt x="71607" y="37705"/>
                </a:lnTo>
                <a:lnTo>
                  <a:pt x="68933" y="22978"/>
                </a:lnTo>
                <a:lnTo>
                  <a:pt x="61595" y="11189"/>
                </a:lnTo>
                <a:lnTo>
                  <a:pt x="50660" y="3238"/>
                </a:lnTo>
                <a:lnTo>
                  <a:pt x="37193" y="26"/>
                </a:lnTo>
                <a:lnTo>
                  <a:pt x="3581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49"/>
          <p:cNvSpPr/>
          <p:nvPr/>
        </p:nvSpPr>
        <p:spPr>
          <a:xfrm>
            <a:off x="3559435" y="2879215"/>
            <a:ext cx="70859" cy="73141"/>
          </a:xfrm>
          <a:custGeom>
            <a:avLst/>
            <a:gdLst/>
            <a:ahLst/>
            <a:cxnLst/>
            <a:rect l="l" t="t" r="r" b="b"/>
            <a:pathLst>
              <a:path w="70859" h="73141">
                <a:moveTo>
                  <a:pt x="70859" y="37098"/>
                </a:moveTo>
                <a:lnTo>
                  <a:pt x="49502" y="2908"/>
                </a:lnTo>
                <a:lnTo>
                  <a:pt x="35811" y="0"/>
                </a:lnTo>
                <a:lnTo>
                  <a:pt x="21955" y="2780"/>
                </a:lnTo>
                <a:lnTo>
                  <a:pt x="10623" y="10422"/>
                </a:lnTo>
                <a:lnTo>
                  <a:pt x="2932" y="21880"/>
                </a:lnTo>
                <a:lnTo>
                  <a:pt x="0" y="36106"/>
                </a:lnTo>
                <a:lnTo>
                  <a:pt x="2731" y="50262"/>
                </a:lnTo>
                <a:lnTo>
                  <a:pt x="10201" y="61947"/>
                </a:lnTo>
                <a:lnTo>
                  <a:pt x="21313" y="69970"/>
                </a:lnTo>
                <a:lnTo>
                  <a:pt x="34972" y="73141"/>
                </a:lnTo>
                <a:lnTo>
                  <a:pt x="48857" y="70268"/>
                </a:lnTo>
                <a:lnTo>
                  <a:pt x="60204" y="62467"/>
                </a:lnTo>
                <a:lnTo>
                  <a:pt x="67907" y="50993"/>
                </a:lnTo>
                <a:lnTo>
                  <a:pt x="70859" y="3709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0"/>
          <p:cNvSpPr/>
          <p:nvPr/>
        </p:nvSpPr>
        <p:spPr>
          <a:xfrm>
            <a:off x="3559435" y="2879215"/>
            <a:ext cx="70859" cy="73141"/>
          </a:xfrm>
          <a:custGeom>
            <a:avLst/>
            <a:gdLst/>
            <a:ahLst/>
            <a:cxnLst/>
            <a:rect l="l" t="t" r="r" b="b"/>
            <a:pathLst>
              <a:path w="70859" h="73141">
                <a:moveTo>
                  <a:pt x="35811" y="0"/>
                </a:moveTo>
                <a:lnTo>
                  <a:pt x="21955" y="2780"/>
                </a:lnTo>
                <a:lnTo>
                  <a:pt x="10623" y="10422"/>
                </a:lnTo>
                <a:lnTo>
                  <a:pt x="2932" y="21880"/>
                </a:lnTo>
                <a:lnTo>
                  <a:pt x="0" y="36106"/>
                </a:lnTo>
                <a:lnTo>
                  <a:pt x="2731" y="50262"/>
                </a:lnTo>
                <a:lnTo>
                  <a:pt x="10201" y="61947"/>
                </a:lnTo>
                <a:lnTo>
                  <a:pt x="21313" y="69970"/>
                </a:lnTo>
                <a:lnTo>
                  <a:pt x="34972" y="73141"/>
                </a:lnTo>
                <a:lnTo>
                  <a:pt x="48857" y="70268"/>
                </a:lnTo>
                <a:lnTo>
                  <a:pt x="60204" y="62467"/>
                </a:lnTo>
                <a:lnTo>
                  <a:pt x="67907" y="50993"/>
                </a:lnTo>
                <a:lnTo>
                  <a:pt x="70859" y="37098"/>
                </a:lnTo>
                <a:lnTo>
                  <a:pt x="68089" y="22465"/>
                </a:lnTo>
                <a:lnTo>
                  <a:pt x="60570" y="10732"/>
                </a:lnTo>
                <a:lnTo>
                  <a:pt x="49502" y="2908"/>
                </a:lnTo>
                <a:lnTo>
                  <a:pt x="36080" y="1"/>
                </a:lnTo>
                <a:lnTo>
                  <a:pt x="3581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1"/>
          <p:cNvSpPr/>
          <p:nvPr/>
        </p:nvSpPr>
        <p:spPr>
          <a:xfrm>
            <a:off x="3694309" y="2879215"/>
            <a:ext cx="70859" cy="73141"/>
          </a:xfrm>
          <a:custGeom>
            <a:avLst/>
            <a:gdLst/>
            <a:ahLst/>
            <a:cxnLst/>
            <a:rect l="l" t="t" r="r" b="b"/>
            <a:pathLst>
              <a:path w="70859" h="73141">
                <a:moveTo>
                  <a:pt x="70859" y="37098"/>
                </a:moveTo>
                <a:lnTo>
                  <a:pt x="49502" y="2908"/>
                </a:lnTo>
                <a:lnTo>
                  <a:pt x="35811" y="0"/>
                </a:lnTo>
                <a:lnTo>
                  <a:pt x="21955" y="2780"/>
                </a:lnTo>
                <a:lnTo>
                  <a:pt x="10623" y="10422"/>
                </a:lnTo>
                <a:lnTo>
                  <a:pt x="2932" y="21880"/>
                </a:lnTo>
                <a:lnTo>
                  <a:pt x="0" y="36106"/>
                </a:lnTo>
                <a:lnTo>
                  <a:pt x="2731" y="50262"/>
                </a:lnTo>
                <a:lnTo>
                  <a:pt x="10201" y="61947"/>
                </a:lnTo>
                <a:lnTo>
                  <a:pt x="21313" y="69970"/>
                </a:lnTo>
                <a:lnTo>
                  <a:pt x="34972" y="73141"/>
                </a:lnTo>
                <a:lnTo>
                  <a:pt x="48857" y="70268"/>
                </a:lnTo>
                <a:lnTo>
                  <a:pt x="60204" y="62467"/>
                </a:lnTo>
                <a:lnTo>
                  <a:pt x="67907" y="50993"/>
                </a:lnTo>
                <a:lnTo>
                  <a:pt x="70859" y="3709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2"/>
          <p:cNvSpPr/>
          <p:nvPr/>
        </p:nvSpPr>
        <p:spPr>
          <a:xfrm>
            <a:off x="3694309" y="2879215"/>
            <a:ext cx="70859" cy="73141"/>
          </a:xfrm>
          <a:custGeom>
            <a:avLst/>
            <a:gdLst/>
            <a:ahLst/>
            <a:cxnLst/>
            <a:rect l="l" t="t" r="r" b="b"/>
            <a:pathLst>
              <a:path w="70859" h="73141">
                <a:moveTo>
                  <a:pt x="35811" y="0"/>
                </a:moveTo>
                <a:lnTo>
                  <a:pt x="21955" y="2780"/>
                </a:lnTo>
                <a:lnTo>
                  <a:pt x="10623" y="10422"/>
                </a:lnTo>
                <a:lnTo>
                  <a:pt x="2932" y="21880"/>
                </a:lnTo>
                <a:lnTo>
                  <a:pt x="0" y="36106"/>
                </a:lnTo>
                <a:lnTo>
                  <a:pt x="2731" y="50262"/>
                </a:lnTo>
                <a:lnTo>
                  <a:pt x="10201" y="61947"/>
                </a:lnTo>
                <a:lnTo>
                  <a:pt x="21313" y="69970"/>
                </a:lnTo>
                <a:lnTo>
                  <a:pt x="34972" y="73141"/>
                </a:lnTo>
                <a:lnTo>
                  <a:pt x="48857" y="70268"/>
                </a:lnTo>
                <a:lnTo>
                  <a:pt x="60204" y="62467"/>
                </a:lnTo>
                <a:lnTo>
                  <a:pt x="67907" y="50993"/>
                </a:lnTo>
                <a:lnTo>
                  <a:pt x="70859" y="37098"/>
                </a:lnTo>
                <a:lnTo>
                  <a:pt x="68089" y="22465"/>
                </a:lnTo>
                <a:lnTo>
                  <a:pt x="60570" y="10732"/>
                </a:lnTo>
                <a:lnTo>
                  <a:pt x="49502" y="2908"/>
                </a:lnTo>
                <a:lnTo>
                  <a:pt x="36080" y="1"/>
                </a:lnTo>
                <a:lnTo>
                  <a:pt x="3581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6"/>
          <p:cNvSpPr/>
          <p:nvPr/>
        </p:nvSpPr>
        <p:spPr>
          <a:xfrm>
            <a:off x="7202369" y="4389746"/>
            <a:ext cx="332231" cy="143256"/>
          </a:xfrm>
          <a:custGeom>
            <a:avLst/>
            <a:gdLst/>
            <a:ahLst/>
            <a:cxnLst/>
            <a:rect l="l" t="t" r="r" b="b"/>
            <a:pathLst>
              <a:path w="332231" h="143255">
                <a:moveTo>
                  <a:pt x="189434" y="57097"/>
                </a:moveTo>
                <a:lnTo>
                  <a:pt x="0" y="56387"/>
                </a:lnTo>
                <a:lnTo>
                  <a:pt x="0" y="84581"/>
                </a:lnTo>
                <a:lnTo>
                  <a:pt x="189280" y="85999"/>
                </a:lnTo>
                <a:lnTo>
                  <a:pt x="189434" y="57097"/>
                </a:lnTo>
                <a:close/>
              </a:path>
              <a:path w="332231" h="143255">
                <a:moveTo>
                  <a:pt x="203453" y="136094"/>
                </a:moveTo>
                <a:lnTo>
                  <a:pt x="203453" y="86105"/>
                </a:lnTo>
                <a:lnTo>
                  <a:pt x="189280" y="85999"/>
                </a:lnTo>
                <a:lnTo>
                  <a:pt x="188975" y="143255"/>
                </a:lnTo>
                <a:lnTo>
                  <a:pt x="203453" y="136094"/>
                </a:lnTo>
                <a:close/>
              </a:path>
              <a:path w="332231" h="143255">
                <a:moveTo>
                  <a:pt x="203453" y="86105"/>
                </a:moveTo>
                <a:lnTo>
                  <a:pt x="203453" y="57149"/>
                </a:lnTo>
                <a:lnTo>
                  <a:pt x="189434" y="57097"/>
                </a:lnTo>
                <a:lnTo>
                  <a:pt x="189280" y="85999"/>
                </a:lnTo>
                <a:lnTo>
                  <a:pt x="203453" y="86105"/>
                </a:lnTo>
                <a:close/>
              </a:path>
              <a:path w="332231" h="143255">
                <a:moveTo>
                  <a:pt x="332231" y="72389"/>
                </a:moveTo>
                <a:lnTo>
                  <a:pt x="189737" y="0"/>
                </a:lnTo>
                <a:lnTo>
                  <a:pt x="189434" y="57097"/>
                </a:lnTo>
                <a:lnTo>
                  <a:pt x="203453" y="57149"/>
                </a:lnTo>
                <a:lnTo>
                  <a:pt x="203453" y="136094"/>
                </a:lnTo>
                <a:lnTo>
                  <a:pt x="332231" y="72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5021267" y="1684157"/>
            <a:ext cx="1026911" cy="876430"/>
            <a:chOff x="4400974" y="4025066"/>
            <a:chExt cx="1187784" cy="918782"/>
          </a:xfrm>
        </p:grpSpPr>
        <p:sp>
          <p:nvSpPr>
            <p:cNvPr id="8" name="object 15"/>
            <p:cNvSpPr/>
            <p:nvPr/>
          </p:nvSpPr>
          <p:spPr>
            <a:xfrm>
              <a:off x="4400974" y="4025066"/>
              <a:ext cx="1187784" cy="9187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" name="object 16"/>
            <p:cNvSpPr txBox="1"/>
            <p:nvPr/>
          </p:nvSpPr>
          <p:spPr>
            <a:xfrm>
              <a:off x="4606918" y="4290600"/>
              <a:ext cx="757090" cy="3065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900" b="1" spc="-5" dirty="0">
                  <a:solidFill>
                    <a:srgbClr val="FFFFFF"/>
                  </a:solidFill>
                  <a:latin typeface="Arial"/>
                  <a:cs typeface="Arial"/>
                </a:rPr>
                <a:t>WAN</a:t>
              </a:r>
              <a:endParaRPr sz="1900" dirty="0">
                <a:latin typeface="Arial"/>
                <a:cs typeface="Arial"/>
              </a:endParaRPr>
            </a:p>
          </p:txBody>
        </p:sp>
      </p:grpSp>
      <p:sp>
        <p:nvSpPr>
          <p:cNvPr id="63" name="object 33"/>
          <p:cNvSpPr/>
          <p:nvPr/>
        </p:nvSpPr>
        <p:spPr>
          <a:xfrm>
            <a:off x="4570984" y="3707257"/>
            <a:ext cx="996121" cy="172037"/>
          </a:xfrm>
          <a:custGeom>
            <a:avLst/>
            <a:gdLst/>
            <a:ahLst/>
            <a:cxnLst/>
            <a:rect l="l" t="t" r="r" b="b"/>
            <a:pathLst>
              <a:path w="1296923" h="142493">
                <a:moveTo>
                  <a:pt x="142493" y="57150"/>
                </a:moveTo>
                <a:lnTo>
                  <a:pt x="142493" y="0"/>
                </a:lnTo>
                <a:lnTo>
                  <a:pt x="0" y="70865"/>
                </a:lnTo>
                <a:lnTo>
                  <a:pt x="128003" y="135209"/>
                </a:lnTo>
                <a:lnTo>
                  <a:pt x="128003" y="57150"/>
                </a:lnTo>
                <a:lnTo>
                  <a:pt x="142493" y="57150"/>
                </a:lnTo>
                <a:close/>
              </a:path>
              <a:path w="1296923" h="142493">
                <a:moveTo>
                  <a:pt x="1168133" y="85343"/>
                </a:moveTo>
                <a:lnTo>
                  <a:pt x="1168133" y="57149"/>
                </a:lnTo>
                <a:lnTo>
                  <a:pt x="128003" y="57150"/>
                </a:lnTo>
                <a:lnTo>
                  <a:pt x="128003" y="85344"/>
                </a:lnTo>
                <a:lnTo>
                  <a:pt x="1168133" y="85343"/>
                </a:lnTo>
                <a:close/>
              </a:path>
              <a:path w="1296923" h="142493">
                <a:moveTo>
                  <a:pt x="142493" y="142493"/>
                </a:moveTo>
                <a:lnTo>
                  <a:pt x="142493" y="85344"/>
                </a:lnTo>
                <a:lnTo>
                  <a:pt x="128003" y="85344"/>
                </a:lnTo>
                <a:lnTo>
                  <a:pt x="128003" y="135209"/>
                </a:lnTo>
                <a:lnTo>
                  <a:pt x="142493" y="142493"/>
                </a:lnTo>
                <a:close/>
              </a:path>
              <a:path w="1296923" h="142493">
                <a:moveTo>
                  <a:pt x="1296923" y="70865"/>
                </a:moveTo>
                <a:lnTo>
                  <a:pt x="1153655" y="0"/>
                </a:lnTo>
                <a:lnTo>
                  <a:pt x="1153655" y="57149"/>
                </a:lnTo>
                <a:lnTo>
                  <a:pt x="1168133" y="57149"/>
                </a:lnTo>
                <a:lnTo>
                  <a:pt x="1168133" y="135255"/>
                </a:lnTo>
                <a:lnTo>
                  <a:pt x="1296923" y="70865"/>
                </a:lnTo>
                <a:close/>
              </a:path>
              <a:path w="1296923" h="142493">
                <a:moveTo>
                  <a:pt x="1168133" y="135255"/>
                </a:moveTo>
                <a:lnTo>
                  <a:pt x="1168133" y="85343"/>
                </a:lnTo>
                <a:lnTo>
                  <a:pt x="1153655" y="85343"/>
                </a:lnTo>
                <a:lnTo>
                  <a:pt x="1153655" y="142493"/>
                </a:lnTo>
                <a:lnTo>
                  <a:pt x="1168133" y="135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cxnSp>
        <p:nvCxnSpPr>
          <p:cNvPr id="5" name="Straight Connector 4"/>
          <p:cNvCxnSpPr/>
          <p:nvPr/>
        </p:nvCxnSpPr>
        <p:spPr>
          <a:xfrm>
            <a:off x="7202369" y="4369897"/>
            <a:ext cx="0" cy="9147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1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A's 35 m-diameter deep-space dish antenna, DSA-2, is located at Cebreros, near Avila, Spain. It is controlled, as part of the Estrack network, from ESOC, the European Space Operations Centre, Darmstadt, Germany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43" y="2897982"/>
            <a:ext cx="2438776" cy="16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42" y="783622"/>
            <a:ext cx="2438777" cy="191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ESTRACK – European Space Tracking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57" y="660055"/>
            <a:ext cx="6808768" cy="3654535"/>
          </a:xfrm>
        </p:spPr>
        <p:txBody>
          <a:bodyPr/>
          <a:lstStyle/>
          <a:p>
            <a:r>
              <a:rPr lang="en-US" sz="1400" dirty="0" smtClean="0"/>
              <a:t>Core </a:t>
            </a:r>
            <a:r>
              <a:rPr lang="en-US" sz="1400" dirty="0"/>
              <a:t>elements </a:t>
            </a:r>
            <a:r>
              <a:rPr lang="en-US" sz="1400" dirty="0" smtClean="0"/>
              <a:t>of the network</a:t>
            </a:r>
            <a:endParaRPr lang="en-US" sz="1400" dirty="0"/>
          </a:p>
          <a:p>
            <a:pPr lvl="1"/>
            <a:r>
              <a:rPr lang="en-US" sz="1400" dirty="0" smtClean="0"/>
              <a:t>35m </a:t>
            </a:r>
            <a:r>
              <a:rPr lang="en-US" sz="1400" dirty="0"/>
              <a:t>deep space </a:t>
            </a:r>
            <a:r>
              <a:rPr lang="en-US" sz="1400" dirty="0" smtClean="0"/>
              <a:t>antennae </a:t>
            </a:r>
            <a:r>
              <a:rPr lang="en-US" sz="1400" dirty="0"/>
              <a:t>located in </a:t>
            </a:r>
            <a:endParaRPr lang="en-US" sz="1400" dirty="0" smtClean="0"/>
          </a:p>
          <a:p>
            <a:pPr lvl="2"/>
            <a:r>
              <a:rPr lang="en-US" sz="1400" b="1" dirty="0" smtClean="0">
                <a:solidFill>
                  <a:srgbClr val="0070C0"/>
                </a:solidFill>
              </a:rPr>
              <a:t>DSA 1: New </a:t>
            </a:r>
            <a:r>
              <a:rPr lang="en-US" sz="1400" b="1" dirty="0">
                <a:solidFill>
                  <a:srgbClr val="0070C0"/>
                </a:solidFill>
              </a:rPr>
              <a:t>Norcia </a:t>
            </a:r>
            <a:r>
              <a:rPr lang="en-US" sz="1400" dirty="0"/>
              <a:t>(Western Australia) </a:t>
            </a:r>
          </a:p>
          <a:p>
            <a:pPr lvl="3"/>
            <a:r>
              <a:rPr lang="en-US" sz="1400" dirty="0"/>
              <a:t>S/X-Band </a:t>
            </a:r>
            <a:r>
              <a:rPr lang="en-US" sz="1400" dirty="0">
                <a:sym typeface="Symbol"/>
              </a:rPr>
              <a:t></a:t>
            </a:r>
            <a:r>
              <a:rPr lang="en-US" sz="1400" dirty="0"/>
              <a:t> &amp; S/X-Band </a:t>
            </a:r>
            <a:r>
              <a:rPr lang="en-US" sz="1400" dirty="0">
                <a:sym typeface="Symbol"/>
              </a:rPr>
              <a:t></a:t>
            </a:r>
            <a:endParaRPr lang="en-US" sz="1400" dirty="0"/>
          </a:p>
          <a:p>
            <a:pPr lvl="2"/>
            <a:r>
              <a:rPr lang="en-US" sz="1400" b="1" dirty="0" smtClean="0">
                <a:solidFill>
                  <a:srgbClr val="0070C0"/>
                </a:solidFill>
              </a:rPr>
              <a:t>DSA 2: </a:t>
            </a:r>
            <a:r>
              <a:rPr lang="en-US" sz="1400" b="1" dirty="0" err="1" smtClean="0">
                <a:solidFill>
                  <a:srgbClr val="0070C0"/>
                </a:solidFill>
              </a:rPr>
              <a:t>Cebreros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smtClean="0"/>
              <a:t>Spain) </a:t>
            </a:r>
          </a:p>
          <a:p>
            <a:pPr lvl="3"/>
            <a:r>
              <a:rPr lang="en-US" sz="1400" dirty="0" smtClean="0"/>
              <a:t>X-Band </a:t>
            </a:r>
            <a:r>
              <a:rPr lang="en-US" sz="1400" dirty="0" smtClean="0">
                <a:sym typeface="Symbol"/>
              </a:rPr>
              <a:t></a:t>
            </a:r>
            <a:r>
              <a:rPr lang="en-US" sz="1400" dirty="0" smtClean="0"/>
              <a:t> &amp; X/K/</a:t>
            </a:r>
            <a:r>
              <a:rPr lang="en-US" sz="1400" dirty="0" err="1" smtClean="0"/>
              <a:t>Ka</a:t>
            </a:r>
            <a:r>
              <a:rPr lang="en-US" sz="1400" dirty="0" smtClean="0"/>
              <a:t>-Band </a:t>
            </a:r>
            <a:r>
              <a:rPr lang="en-US" sz="1400" dirty="0">
                <a:sym typeface="Symbol"/>
              </a:rPr>
              <a:t></a:t>
            </a:r>
            <a:endParaRPr lang="en-US" sz="1400" dirty="0"/>
          </a:p>
          <a:p>
            <a:pPr lvl="2"/>
            <a:r>
              <a:rPr lang="en-US" sz="1400" b="1" dirty="0" smtClean="0">
                <a:solidFill>
                  <a:srgbClr val="0070C0"/>
                </a:solidFill>
              </a:rPr>
              <a:t>DSA 3: </a:t>
            </a:r>
            <a:r>
              <a:rPr lang="en-US" sz="1400" b="1" dirty="0" err="1" smtClean="0">
                <a:solidFill>
                  <a:srgbClr val="0070C0"/>
                </a:solidFill>
              </a:rPr>
              <a:t>Malargüe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smtClean="0"/>
              <a:t>Argentina) </a:t>
            </a:r>
          </a:p>
          <a:p>
            <a:pPr lvl="3"/>
            <a:r>
              <a:rPr lang="en-US" sz="1400" dirty="0" smtClean="0"/>
              <a:t>X/</a:t>
            </a:r>
            <a:r>
              <a:rPr lang="en-US" sz="1400" dirty="0" err="1" smtClean="0"/>
              <a:t>Ka</a:t>
            </a:r>
            <a:r>
              <a:rPr lang="en-US" sz="1400" dirty="0" smtClean="0"/>
              <a:t>-Band </a:t>
            </a:r>
            <a:r>
              <a:rPr lang="en-US" sz="1400" dirty="0">
                <a:sym typeface="Symbol"/>
              </a:rPr>
              <a:t> </a:t>
            </a:r>
            <a:r>
              <a:rPr lang="en-US" sz="1400" dirty="0" smtClean="0">
                <a:sym typeface="Symbol"/>
              </a:rPr>
              <a:t> &amp; </a:t>
            </a:r>
            <a:r>
              <a:rPr lang="en-US" sz="1400" dirty="0" smtClean="0"/>
              <a:t>X/K/</a:t>
            </a:r>
            <a:r>
              <a:rPr lang="en-US" sz="1400" dirty="0" err="1" smtClean="0"/>
              <a:t>Ka</a:t>
            </a:r>
            <a:r>
              <a:rPr lang="en-US" sz="1400" dirty="0" smtClean="0"/>
              <a:t>-Band </a:t>
            </a:r>
            <a:r>
              <a:rPr lang="en-US" sz="1400" dirty="0" smtClean="0">
                <a:sym typeface="Symbol"/>
              </a:rPr>
              <a:t></a:t>
            </a:r>
            <a:r>
              <a:rPr lang="en-US" sz="1400" dirty="0" smtClean="0"/>
              <a:t> </a:t>
            </a:r>
            <a:endParaRPr lang="en-US" sz="1400" dirty="0"/>
          </a:p>
          <a:p>
            <a:pPr lvl="1"/>
            <a:r>
              <a:rPr lang="en-US" sz="1400" dirty="0" smtClean="0"/>
              <a:t>Various </a:t>
            </a:r>
            <a:r>
              <a:rPr lang="en-US" sz="1400" dirty="0" smtClean="0"/>
              <a:t>12, 13 and 15m </a:t>
            </a:r>
            <a:r>
              <a:rPr lang="en-US" sz="1400" dirty="0"/>
              <a:t>class </a:t>
            </a:r>
            <a:r>
              <a:rPr lang="en-US" sz="1400" dirty="0" smtClean="0"/>
              <a:t>antennas </a:t>
            </a:r>
            <a:r>
              <a:rPr lang="en-US" sz="1400" dirty="0"/>
              <a:t>used for S/X-Band </a:t>
            </a:r>
            <a:r>
              <a:rPr lang="en-US" sz="1400" dirty="0" smtClean="0"/>
              <a:t>LEOP, near </a:t>
            </a:r>
            <a:r>
              <a:rPr lang="en-US" sz="1400" dirty="0"/>
              <a:t>Earth and Earth Observation </a:t>
            </a:r>
            <a:r>
              <a:rPr lang="en-US" sz="1400" dirty="0" smtClean="0"/>
              <a:t>missions, e.g. </a:t>
            </a:r>
          </a:p>
          <a:p>
            <a:pPr lvl="2"/>
            <a:r>
              <a:rPr lang="en-US" sz="1400" b="1" dirty="0" err="1" smtClean="0">
                <a:solidFill>
                  <a:srgbClr val="0070C0"/>
                </a:solidFill>
              </a:rPr>
              <a:t>Kourou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/>
              <a:t>French </a:t>
            </a:r>
            <a:r>
              <a:rPr lang="en-US" sz="1400" dirty="0" err="1"/>
              <a:t>Guayana</a:t>
            </a:r>
            <a:r>
              <a:rPr lang="en-US" sz="1400" dirty="0"/>
              <a:t>)</a:t>
            </a:r>
            <a:endParaRPr lang="en-US" sz="1400" dirty="0" smtClean="0"/>
          </a:p>
          <a:p>
            <a:pPr lvl="2"/>
            <a:r>
              <a:rPr lang="en-US" sz="1400" b="1" dirty="0" err="1" smtClean="0">
                <a:solidFill>
                  <a:srgbClr val="0070C0"/>
                </a:solidFill>
              </a:rPr>
              <a:t>Kiruna</a:t>
            </a:r>
            <a:r>
              <a:rPr lang="en-US" sz="1400" dirty="0" smtClean="0"/>
              <a:t> (Sweden) </a:t>
            </a:r>
          </a:p>
          <a:p>
            <a:pPr lvl="1"/>
            <a:r>
              <a:rPr lang="en-US" sz="1400" dirty="0" smtClean="0"/>
              <a:t>One </a:t>
            </a:r>
            <a:r>
              <a:rPr lang="en-US" sz="1400" dirty="0"/>
              <a:t>5.5m antenna used for launcher tracking</a:t>
            </a:r>
          </a:p>
          <a:p>
            <a:pPr lvl="1"/>
            <a:endParaRPr lang="en-US" sz="1400" dirty="0"/>
          </a:p>
          <a:p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448303" y="2842412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CEBREROS 35 m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50350" y="98643"/>
            <a:ext cx="2676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ESTRACK locations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2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Considerations relevant to L1 / L5 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58" y="648840"/>
            <a:ext cx="8365336" cy="3929602"/>
          </a:xfrm>
        </p:spPr>
        <p:txBody>
          <a:bodyPr/>
          <a:lstStyle/>
          <a:p>
            <a:r>
              <a:rPr lang="en-US" dirty="0"/>
              <a:t>Around the clock </a:t>
            </a:r>
            <a:r>
              <a:rPr lang="en-US" dirty="0" smtClean="0"/>
              <a:t>coverage</a:t>
            </a:r>
          </a:p>
          <a:p>
            <a:r>
              <a:rPr lang="en-US" dirty="0" smtClean="0"/>
              <a:t>High </a:t>
            </a:r>
            <a:r>
              <a:rPr lang="en-US" dirty="0"/>
              <a:t>availability (95 to 99%) </a:t>
            </a:r>
          </a:p>
          <a:p>
            <a:r>
              <a:rPr lang="en-US" dirty="0"/>
              <a:t>Low latency in delivering of the products (15 minutes to 1 hour) </a:t>
            </a:r>
          </a:p>
          <a:p>
            <a:r>
              <a:rPr lang="en-US" dirty="0"/>
              <a:t>Preliminary studies identified X-Band as candidate on the basis of </a:t>
            </a:r>
          </a:p>
          <a:p>
            <a:pPr lvl="1"/>
            <a:r>
              <a:rPr lang="en-US" sz="1400" dirty="0" smtClean="0"/>
              <a:t>Good </a:t>
            </a:r>
            <a:r>
              <a:rPr lang="en-US" sz="1400" dirty="0"/>
              <a:t>coverage around the world, and also specifically within ESTRACK</a:t>
            </a:r>
          </a:p>
          <a:p>
            <a:pPr lvl="1"/>
            <a:r>
              <a:rPr lang="en-US" sz="1400" dirty="0"/>
              <a:t>Performance reasonably maintained at large availability </a:t>
            </a:r>
            <a:r>
              <a:rPr lang="en-US" sz="1400" dirty="0" smtClean="0"/>
              <a:t>even at 99%</a:t>
            </a:r>
            <a:endParaRPr lang="en-US" sz="1400" dirty="0"/>
          </a:p>
          <a:p>
            <a:pPr lvl="1"/>
            <a:r>
              <a:rPr lang="en-US" sz="1400" dirty="0"/>
              <a:t>Adequate downlink bandwidth available (10MHz per channel) and no medium term risks of spectrum congestion</a:t>
            </a:r>
          </a:p>
          <a:p>
            <a:pPr lvl="1"/>
            <a:r>
              <a:rPr lang="en-US" sz="1400" dirty="0" smtClean="0"/>
              <a:t>Ground station would support dual </a:t>
            </a:r>
            <a:r>
              <a:rPr lang="en-US" sz="1400" dirty="0" err="1" smtClean="0"/>
              <a:t>polarisation</a:t>
            </a:r>
            <a:endParaRPr lang="en-US" sz="1400" dirty="0" smtClean="0"/>
          </a:p>
          <a:p>
            <a:pPr lvl="1"/>
            <a:r>
              <a:rPr lang="en-US" sz="1400" dirty="0" smtClean="0"/>
              <a:t>Availability </a:t>
            </a:r>
            <a:r>
              <a:rPr lang="en-US" sz="1400" dirty="0"/>
              <a:t>of several baselines for Delta DOR tracking, especially interesting for the L5 mission, during the cruise phase</a:t>
            </a:r>
          </a:p>
          <a:p>
            <a:pPr lvl="1"/>
            <a:r>
              <a:rPr lang="en-US" sz="1400" dirty="0"/>
              <a:t>If large rate traffic could be identified with reduced availability and </a:t>
            </a:r>
            <a:r>
              <a:rPr lang="en-US" sz="1400" dirty="0" smtClean="0"/>
              <a:t>coverage, </a:t>
            </a:r>
            <a:r>
              <a:rPr lang="en-US" sz="1400" dirty="0" err="1"/>
              <a:t>Ka</a:t>
            </a:r>
            <a:r>
              <a:rPr lang="en-US" sz="1400" dirty="0"/>
              <a:t>-band could also be </a:t>
            </a:r>
            <a:r>
              <a:rPr lang="en-US" sz="1400" dirty="0" smtClean="0"/>
              <a:t>considered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36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8097" y="2789750"/>
            <a:ext cx="173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S-Band G/T 35m</a:t>
            </a:r>
          </a:p>
          <a:p>
            <a:r>
              <a:rPr lang="en-GB" sz="1200" dirty="0" smtClean="0"/>
              <a:t>X-Band G/T 15m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953" y="949366"/>
            <a:ext cx="2468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/>
              <a:t>Ka</a:t>
            </a:r>
            <a:r>
              <a:rPr lang="en-GB" sz="1200" dirty="0"/>
              <a:t> </a:t>
            </a:r>
            <a:r>
              <a:rPr lang="en-GB" sz="1200" dirty="0" err="1" smtClean="0"/>
              <a:t>Cryo</a:t>
            </a:r>
            <a:r>
              <a:rPr lang="en-GB" sz="1200" dirty="0" smtClean="0"/>
              <a:t>-feed (future)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953" y="1629580"/>
            <a:ext cx="239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X </a:t>
            </a:r>
            <a:r>
              <a:rPr lang="en-GB" sz="1200" dirty="0" err="1" smtClean="0"/>
              <a:t>Cryo</a:t>
            </a:r>
            <a:r>
              <a:rPr lang="en-GB" sz="1200" dirty="0" smtClean="0"/>
              <a:t>-feed (future)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00955" y="1104209"/>
            <a:ext cx="870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~2.5dB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985254" y="1717120"/>
            <a:ext cx="870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~1dB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-16300" y="1185974"/>
            <a:ext cx="2468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/>
              <a:t>Ka</a:t>
            </a:r>
            <a:r>
              <a:rPr lang="en-GB" sz="1200" dirty="0" smtClean="0"/>
              <a:t>-Band </a:t>
            </a:r>
            <a:r>
              <a:rPr lang="en-GB" sz="1200" dirty="0"/>
              <a:t>G/T </a:t>
            </a:r>
            <a:r>
              <a:rPr lang="en-GB" sz="1200" dirty="0" smtClean="0"/>
              <a:t>35m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-19376" y="1833455"/>
            <a:ext cx="239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X-Band </a:t>
            </a:r>
            <a:r>
              <a:rPr lang="en-GB" sz="1200" dirty="0"/>
              <a:t>G/T </a:t>
            </a:r>
            <a:r>
              <a:rPr lang="en-GB" sz="1200" dirty="0" smtClean="0"/>
              <a:t>35m</a:t>
            </a:r>
            <a:endParaRPr lang="en-GB" sz="1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86" y="823866"/>
            <a:ext cx="5257633" cy="382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781119" y="1126499"/>
            <a:ext cx="508193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87536" y="1793565"/>
            <a:ext cx="508193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63053" y="1161295"/>
            <a:ext cx="0" cy="178519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859845" y="1793566"/>
            <a:ext cx="0" cy="133132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94721" y="1354942"/>
            <a:ext cx="508193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94721" y="1931236"/>
            <a:ext cx="508193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94721" y="2937351"/>
            <a:ext cx="508193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94721" y="3158231"/>
            <a:ext cx="508193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3832" y="108914"/>
            <a:ext cx="7456067" cy="430887"/>
          </a:xfrm>
        </p:spPr>
        <p:txBody>
          <a:bodyPr/>
          <a:lstStyle/>
          <a:p>
            <a:r>
              <a:rPr lang="en-US" dirty="0" smtClean="0"/>
              <a:t>Typical </a:t>
            </a:r>
            <a:r>
              <a:rPr lang="en-US" dirty="0"/>
              <a:t>clear sky </a:t>
            </a:r>
            <a:r>
              <a:rPr lang="en-US" dirty="0" smtClean="0"/>
              <a:t>performance &amp;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dirty="0"/>
              <a:t>Considerations relevant </a:t>
            </a:r>
            <a:r>
              <a:rPr lang="en-US" dirty="0" smtClean="0"/>
              <a:t>for L1 </a:t>
            </a:r>
            <a:r>
              <a:rPr lang="en-US" dirty="0"/>
              <a:t>/ L5 missions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6" y="627411"/>
            <a:ext cx="8748000" cy="4051379"/>
          </a:xfrm>
        </p:spPr>
        <p:txBody>
          <a:bodyPr/>
          <a:lstStyle/>
          <a:p>
            <a:r>
              <a:rPr lang="en-US" dirty="0" smtClean="0"/>
              <a:t>Assume </a:t>
            </a:r>
            <a:r>
              <a:rPr lang="en-US" dirty="0"/>
              <a:t>full use of ESOC for ground segment and operations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missions operations phases including </a:t>
            </a:r>
            <a:r>
              <a:rPr lang="en-US" dirty="0" smtClean="0"/>
              <a:t>preparation</a:t>
            </a:r>
          </a:p>
          <a:p>
            <a:pPr lvl="1"/>
            <a:r>
              <a:rPr lang="en-US" dirty="0" smtClean="0"/>
              <a:t>Strong </a:t>
            </a:r>
            <a:r>
              <a:rPr lang="en-US" dirty="0"/>
              <a:t>experience in similar missions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LisaPathfinder</a:t>
            </a:r>
            <a:r>
              <a:rPr lang="en-US" dirty="0" smtClean="0"/>
              <a:t> – L1, many other interplanetary missions)</a:t>
            </a:r>
          </a:p>
          <a:p>
            <a:pPr lvl="1"/>
            <a:r>
              <a:rPr lang="en-US" dirty="0" smtClean="0"/>
              <a:t>Can use both </a:t>
            </a:r>
            <a:r>
              <a:rPr lang="en-US" dirty="0"/>
              <a:t>15m and 35m antennas </a:t>
            </a:r>
            <a:endParaRPr lang="en-US" dirty="0" smtClean="0"/>
          </a:p>
          <a:p>
            <a:pPr lvl="1"/>
            <a:r>
              <a:rPr lang="en-US" dirty="0" smtClean="0"/>
              <a:t>Consider splitting of </a:t>
            </a:r>
            <a:r>
              <a:rPr lang="en-US" dirty="0"/>
              <a:t>traffic </a:t>
            </a:r>
            <a:r>
              <a:rPr lang="en-US" dirty="0" smtClean="0"/>
              <a:t>low rate/latency </a:t>
            </a:r>
            <a:r>
              <a:rPr lang="en-US" dirty="0"/>
              <a:t>and </a:t>
            </a:r>
            <a:r>
              <a:rPr lang="en-US" dirty="0" smtClean="0"/>
              <a:t>high rate/medium latency</a:t>
            </a:r>
          </a:p>
          <a:p>
            <a:r>
              <a:rPr lang="en-US" dirty="0" smtClean="0"/>
              <a:t>Coverage incomplete by ESTRACK for L1/L5</a:t>
            </a:r>
          </a:p>
          <a:p>
            <a:pPr lvl="1"/>
            <a:r>
              <a:rPr lang="en-US" dirty="0" smtClean="0"/>
              <a:t>Antenna </a:t>
            </a:r>
            <a:r>
              <a:rPr lang="en-US" dirty="0"/>
              <a:t>services from international </a:t>
            </a:r>
            <a:r>
              <a:rPr lang="en-US" dirty="0" smtClean="0"/>
              <a:t>partners </a:t>
            </a:r>
            <a:br>
              <a:rPr lang="en-US" dirty="0" smtClean="0"/>
            </a:br>
            <a:r>
              <a:rPr lang="en-US" dirty="0" smtClean="0"/>
              <a:t>expected to be required</a:t>
            </a:r>
          </a:p>
          <a:p>
            <a:pPr lvl="1"/>
            <a:r>
              <a:rPr lang="en-US" dirty="0" smtClean="0"/>
              <a:t>ESTRACK </a:t>
            </a:r>
            <a:r>
              <a:rPr lang="en-US" dirty="0"/>
              <a:t>specific “pacific </a:t>
            </a:r>
            <a:r>
              <a:rPr lang="en-US" dirty="0" smtClean="0"/>
              <a:t>gap” could be filled by </a:t>
            </a:r>
            <a:br>
              <a:rPr lang="en-US" dirty="0" smtClean="0"/>
            </a:br>
            <a:r>
              <a:rPr lang="en-US" dirty="0" smtClean="0"/>
              <a:t>NASA/JPL Goldstone </a:t>
            </a:r>
            <a:r>
              <a:rPr lang="en-US" dirty="0"/>
              <a:t>or Canberra </a:t>
            </a:r>
            <a:endParaRPr lang="en-US" dirty="0" smtClean="0"/>
          </a:p>
          <a:p>
            <a:pPr lvl="1"/>
            <a:r>
              <a:rPr lang="en-US" dirty="0" smtClean="0"/>
              <a:t>Alternatively build </a:t>
            </a:r>
            <a:r>
              <a:rPr lang="en-US" dirty="0"/>
              <a:t>project specific terminals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40" y="3065661"/>
            <a:ext cx="2457034" cy="143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Deep-space Optical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57" y="707197"/>
            <a:ext cx="8617233" cy="3823200"/>
          </a:xfrm>
        </p:spPr>
        <p:txBody>
          <a:bodyPr/>
          <a:lstStyle/>
          <a:p>
            <a:r>
              <a:rPr lang="en-US" dirty="0" smtClean="0"/>
              <a:t>Improve data volume by Optical </a:t>
            </a:r>
            <a:r>
              <a:rPr lang="en-US" dirty="0"/>
              <a:t>Direct </a:t>
            </a:r>
            <a:r>
              <a:rPr lang="en-US" dirty="0" smtClean="0"/>
              <a:t>To </a:t>
            </a:r>
            <a:r>
              <a:rPr lang="en-US" dirty="0"/>
              <a:t>Earth (DTE) </a:t>
            </a:r>
            <a:r>
              <a:rPr lang="en-US" dirty="0" smtClean="0"/>
              <a:t>communication assuming lower availability and higher latency</a:t>
            </a:r>
            <a:endParaRPr lang="en-US" dirty="0"/>
          </a:p>
          <a:p>
            <a:pPr lvl="1"/>
            <a:r>
              <a:rPr lang="en-US" dirty="0" smtClean="0"/>
              <a:t>Ultimate goal to improve future deep </a:t>
            </a:r>
            <a:r>
              <a:rPr lang="en-US" dirty="0"/>
              <a:t>space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communication for promising cases </a:t>
            </a:r>
            <a:br>
              <a:rPr lang="en-US" dirty="0" smtClean="0"/>
            </a:br>
            <a:r>
              <a:rPr lang="en-US" dirty="0" smtClean="0"/>
              <a:t>(100 Mbps @ 1 AU)</a:t>
            </a:r>
          </a:p>
          <a:p>
            <a:pPr lvl="1"/>
            <a:r>
              <a:rPr lang="en-US" dirty="0" smtClean="0"/>
              <a:t>Enables novel science missions, </a:t>
            </a:r>
            <a:br>
              <a:rPr lang="en-US" dirty="0" smtClean="0"/>
            </a:br>
            <a:r>
              <a:rPr lang="en-US" dirty="0" smtClean="0"/>
              <a:t>e.g. planetary hyper-spectral imaging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Photon Efficiency (HPE): </a:t>
            </a:r>
            <a:r>
              <a:rPr lang="en-US" dirty="0" smtClean="0"/>
              <a:t>1 </a:t>
            </a:r>
            <a:r>
              <a:rPr lang="en-US" dirty="0"/>
              <a:t>Photon per </a:t>
            </a:r>
            <a:r>
              <a:rPr lang="en-US" dirty="0" smtClean="0"/>
              <a:t>Bit</a:t>
            </a:r>
          </a:p>
          <a:p>
            <a:r>
              <a:rPr lang="en-US" dirty="0" smtClean="0"/>
              <a:t>Such optical communication systems require </a:t>
            </a:r>
          </a:p>
          <a:p>
            <a:pPr lvl="1"/>
            <a:r>
              <a:rPr lang="en-US" dirty="0" smtClean="0"/>
              <a:t>15-30 </a:t>
            </a:r>
            <a:r>
              <a:rPr lang="en-US" dirty="0"/>
              <a:t>cm onboard terminals </a:t>
            </a:r>
            <a:r>
              <a:rPr lang="en-US" dirty="0" smtClean="0"/>
              <a:t>(</a:t>
            </a:r>
            <a:r>
              <a:rPr lang="en-US" dirty="0"/>
              <a:t>35-50 kg, 100W)</a:t>
            </a:r>
          </a:p>
          <a:p>
            <a:pPr lvl="1"/>
            <a:r>
              <a:rPr lang="en-US" dirty="0" smtClean="0"/>
              <a:t>4m antenna </a:t>
            </a:r>
            <a:r>
              <a:rPr lang="en-US" dirty="0"/>
              <a:t>for Moon or Lagrange </a:t>
            </a:r>
            <a:r>
              <a:rPr lang="en-US" dirty="0" smtClean="0"/>
              <a:t>missions</a:t>
            </a:r>
          </a:p>
          <a:p>
            <a:pPr lvl="1"/>
            <a:r>
              <a:rPr lang="en-US" dirty="0" smtClean="0"/>
              <a:t>12m antenna </a:t>
            </a:r>
            <a:r>
              <a:rPr lang="en-US" dirty="0"/>
              <a:t>for Mars or Jupiter missions</a:t>
            </a:r>
          </a:p>
          <a:p>
            <a:endParaRPr lang="en-GB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219" y="3103620"/>
            <a:ext cx="2815846" cy="142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44" y="1501933"/>
            <a:ext cx="2796596" cy="146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8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-20127"/>
            <a:ext cx="7174846" cy="769441"/>
          </a:xfrm>
        </p:spPr>
        <p:txBody>
          <a:bodyPr/>
          <a:lstStyle/>
          <a:p>
            <a:r>
              <a:rPr lang="en-GB" dirty="0"/>
              <a:t>Deep-space Optical Communication System (DOCS) In-Orbit Demonstration (IOD)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540" y="827310"/>
            <a:ext cx="5994394" cy="3823200"/>
          </a:xfrm>
        </p:spPr>
        <p:txBody>
          <a:bodyPr/>
          <a:lstStyle/>
          <a:p>
            <a:r>
              <a:rPr lang="en-US" dirty="0" smtClean="0"/>
              <a:t>Demonstrate </a:t>
            </a:r>
            <a:r>
              <a:rPr lang="en-US" dirty="0"/>
              <a:t>deep space optical  communication from 1 AU (150 </a:t>
            </a:r>
            <a:r>
              <a:rPr lang="en-US" dirty="0" err="1"/>
              <a:t>Mkm</a:t>
            </a:r>
            <a:r>
              <a:rPr lang="en-US" dirty="0"/>
              <a:t>) distance</a:t>
            </a:r>
          </a:p>
          <a:p>
            <a:pPr lvl="1"/>
            <a:r>
              <a:rPr lang="en-US" dirty="0"/>
              <a:t>If successful </a:t>
            </a:r>
            <a:r>
              <a:rPr lang="en-US" dirty="0" smtClean="0"/>
              <a:t>can enable secondary </a:t>
            </a:r>
            <a:r>
              <a:rPr lang="en-US" dirty="0"/>
              <a:t>scientific </a:t>
            </a:r>
            <a:r>
              <a:rPr lang="en-US" dirty="0" smtClean="0"/>
              <a:t>objectives </a:t>
            </a:r>
            <a:r>
              <a:rPr lang="en-US" dirty="0"/>
              <a:t>of the SWE L5 mission</a:t>
            </a:r>
          </a:p>
          <a:p>
            <a:r>
              <a:rPr lang="en-US" dirty="0"/>
              <a:t>Baseline </a:t>
            </a:r>
            <a:r>
              <a:rPr lang="en-US" dirty="0" smtClean="0"/>
              <a:t>Design (expectation)</a:t>
            </a:r>
            <a:endParaRPr lang="en-US" dirty="0"/>
          </a:p>
          <a:p>
            <a:pPr lvl="1"/>
            <a:r>
              <a:rPr lang="en-US" dirty="0" smtClean="0"/>
              <a:t>CCSDS </a:t>
            </a:r>
            <a:r>
              <a:rPr lang="en-US" dirty="0"/>
              <a:t>High Photon Efficiency (HPE) standard (as on NASA/Psyche mission)</a:t>
            </a:r>
          </a:p>
          <a:p>
            <a:pPr lvl="1"/>
            <a:r>
              <a:rPr lang="en-US" dirty="0" smtClean="0"/>
              <a:t>10 </a:t>
            </a:r>
            <a:r>
              <a:rPr lang="en-US" dirty="0"/>
              <a:t>Mbps with 4m ground terminal (scalable to higher data rates with larger ground terminal)</a:t>
            </a:r>
          </a:p>
          <a:p>
            <a:pPr lvl="1"/>
            <a:r>
              <a:rPr lang="en-US" dirty="0" smtClean="0"/>
              <a:t>Reception </a:t>
            </a:r>
            <a:r>
              <a:rPr lang="en-US" dirty="0"/>
              <a:t>benefiting from small sky background due to geometry of </a:t>
            </a:r>
            <a:r>
              <a:rPr lang="en-US" dirty="0" smtClean="0"/>
              <a:t>L5 (60 </a:t>
            </a:r>
            <a:r>
              <a:rPr lang="en-US" dirty="0" err="1" smtClean="0"/>
              <a:t>deg</a:t>
            </a:r>
            <a:r>
              <a:rPr lang="en-US" dirty="0" smtClean="0"/>
              <a:t>)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85" y="955781"/>
            <a:ext cx="2242218" cy="176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08" y="2734848"/>
            <a:ext cx="2462213" cy="186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7935924" y="3544134"/>
            <a:ext cx="6674" cy="747539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3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2760952-b3bb-408f-ace6-eb1e07642b86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</Template>
  <TotalTime>0</TotalTime>
  <Words>624</Words>
  <Application>Microsoft Office PowerPoint</Application>
  <PresentationFormat>On-screen Show (16:9)</PresentationFormat>
  <Paragraphs>113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ESA Presentation 16-9</vt:lpstr>
      <vt:lpstr>PowerPoint Presentation</vt:lpstr>
      <vt:lpstr>Typical ground segment overview</vt:lpstr>
      <vt:lpstr>ESTRACK – European Space Tracking</vt:lpstr>
      <vt:lpstr>PowerPoint Presentation</vt:lpstr>
      <vt:lpstr>Considerations relevant to L1 / L5 missions</vt:lpstr>
      <vt:lpstr>Typical clear sky performance &amp; improvement</vt:lpstr>
      <vt:lpstr>Considerations relevant for L1 / L5 missions</vt:lpstr>
      <vt:lpstr>Deep-space Optical Communication</vt:lpstr>
      <vt:lpstr>Deep-space Optical Communication System (DOCS) In-Orbit Demonstration (IOD)</vt:lpstr>
      <vt:lpstr>Deep-space Optical Communication System (DOCS) In-Orbit Demonstration (IOD)</vt:lpstr>
      <vt:lpstr>Conclusions</vt:lpstr>
      <vt:lpstr>PowerPoint Presentation</vt:lpstr>
    </vt:vector>
  </TitlesOfParts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ground segment for SWE L1/L5 missions</dc:title>
  <dc:subject>ESA ground segment for SWE L1/L5 missions</dc:subject>
  <dc:creator>M. Lanucara OPS-GSY, K-J Schulz OPS-GS, S. Kraft OPS-L</dc:creator>
  <cp:lastModifiedBy>Stefan Kraft</cp:lastModifiedBy>
  <cp:revision>65</cp:revision>
  <cp:lastPrinted>2008-08-26T16:26:23Z</cp:lastPrinted>
  <dcterms:created xsi:type="dcterms:W3CDTF">2017-02-17T13:58:54Z</dcterms:created>
  <dcterms:modified xsi:type="dcterms:W3CDTF">2017-03-06T23:26:55Z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M. Lanucara OPS-GSY, K-J Schulz OPS-GS, S. Kraft OPS-L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>ESOC</vt:lpwstr>
  </property>
  <property fmtid="{D5CDD505-2E9C-101B-9397-08002B2CF9AE}" pid="21" name="Originating Organisation">
    <vt:lpwstr>ESA</vt:lpwstr>
  </property>
  <property fmtid="{D5CDD505-2E9C-101B-9397-08002B2CF9AE}" pid="22" name="Distribution">
    <vt:lpwstr/>
  </property>
  <property fmtid="{D5CDD505-2E9C-101B-9397-08002B2CF9AE}" pid="23" name="bmsSitename2">
    <vt:lpwstr>ESOC</vt:lpwstr>
  </property>
  <property fmtid="{D5CDD505-2E9C-101B-9397-08002B2CF9AE}" pid="24" name="bmsAddress">
    <vt:lpwstr>European Space Operations Centre - Robert-Bosch-Strasse 5 - D-64293 Darmstadt - Germany</vt:lpwstr>
  </property>
  <property fmtid="{D5CDD505-2E9C-101B-9397-08002B2CF9AE}" pid="25" name="bmsPlace">
    <vt:lpwstr>Darmstadt</vt:lpwstr>
  </property>
  <property fmtid="{D5CDD505-2E9C-101B-9397-08002B2CF9AE}" pid="26" name="bmsPhoneFax">
    <vt:lpwstr>T +49 (0)6151 900 - F +49 (0)6151 90495 - www.esa.int</vt:lpwstr>
  </property>
  <property fmtid="{D5CDD505-2E9C-101B-9397-08002B2CF9AE}" pid="27" name="Issue">
    <vt:i4>1</vt:i4>
  </property>
  <property fmtid="{D5CDD505-2E9C-101B-9397-08002B2CF9AE}" pid="28" name="Revision">
    <vt:i4>0</vt:i4>
  </property>
  <property fmtid="{D5CDD505-2E9C-101B-9397-08002B2CF9AE}" pid="29" name="Issue Date">
    <vt:filetime>2017-03-01T23:00:00Z</vt:filetime>
  </property>
  <property fmtid="{D5CDD505-2E9C-101B-9397-08002B2CF9AE}" pid="30" name="Organisational_x0020_entity">
    <vt:lpwstr>ESA</vt:lpwstr>
  </property>
</Properties>
</file>